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64" r:id="rId5"/>
    <p:sldId id="259" r:id="rId6"/>
    <p:sldId id="260" r:id="rId7"/>
    <p:sldId id="263" r:id="rId8"/>
    <p:sldId id="266" r:id="rId9"/>
    <p:sldId id="268" r:id="rId10"/>
    <p:sldId id="283" r:id="rId11"/>
    <p:sldId id="286" r:id="rId12"/>
    <p:sldId id="287" r:id="rId13"/>
    <p:sldId id="293" r:id="rId14"/>
    <p:sldId id="288" r:id="rId15"/>
    <p:sldId id="291" r:id="rId16"/>
    <p:sldId id="270" r:id="rId17"/>
    <p:sldId id="271" r:id="rId18"/>
    <p:sldId id="273" r:id="rId19"/>
    <p:sldId id="274" r:id="rId20"/>
    <p:sldId id="275" r:id="rId21"/>
    <p:sldId id="276" r:id="rId22"/>
    <p:sldId id="272" r:id="rId23"/>
    <p:sldId id="282" r:id="rId24"/>
    <p:sldId id="292"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856773-0E79-44B3-A65C-36DB482100B7}" type="datetimeFigureOut">
              <a:rPr lang="zh-CN" altLang="en-US" smtClean="0"/>
              <a:pPr/>
              <a:t>2021/2/18 Thursday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D1200D-D786-4B2A-9761-8D5117C66E1E}" type="slidenum">
              <a:rPr lang="zh-CN" altLang="en-US" smtClean="0"/>
              <a:pPr/>
              <a:t>‹#›</a:t>
            </a:fld>
            <a:endParaRPr lang="zh-CN" altLang="en-US"/>
          </a:p>
        </p:txBody>
      </p:sp>
    </p:spTree>
    <p:extLst>
      <p:ext uri="{BB962C8B-B14F-4D97-AF65-F5344CB8AC3E}">
        <p14:creationId xmlns:p14="http://schemas.microsoft.com/office/powerpoint/2010/main" xmlns="" val="8282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5D1200D-D786-4B2A-9761-8D5117C66E1E}" type="slidenum">
              <a:rPr lang="zh-CN" altLang="en-US" smtClean="0"/>
              <a:pPr/>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2021/2/18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2021/2/18 Thursday</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978696" y="2056135"/>
            <a:ext cx="6733256" cy="749945"/>
          </a:xfrm>
        </p:spPr>
        <p:txBody>
          <a:bodyPr>
            <a:noAutofit/>
          </a:bodyPr>
          <a:lstStyle/>
          <a:p>
            <a:r>
              <a:rPr lang="zh-CN" altLang="en-US" sz="3000" b="1" spc="-150" dirty="0" smtClean="0">
                <a:latin typeface="+mn-ea"/>
                <a:ea typeface="+mn-ea"/>
              </a:rPr>
              <a:t>首届“迈格云店”</a:t>
            </a:r>
            <a:r>
              <a:rPr lang="en-US" altLang="zh-CN" sz="3000" b="1" spc="-150" dirty="0" smtClean="0">
                <a:latin typeface="+mn-ea"/>
                <a:ea typeface="+mn-ea"/>
              </a:rPr>
              <a:t>MT-O2O</a:t>
            </a:r>
            <a:r>
              <a:rPr lang="zh-CN" altLang="en-US" sz="3000" b="1" spc="-150" dirty="0" smtClean="0">
                <a:latin typeface="+mn-ea"/>
                <a:ea typeface="+mn-ea"/>
              </a:rPr>
              <a:t>云店通项目推介</a:t>
            </a:r>
            <a:endParaRPr lang="zh-CN" altLang="en-US" sz="3000" b="1" spc="-150" dirty="0">
              <a:latin typeface="+mn-ea"/>
              <a:ea typeface="+mn-ea"/>
            </a:endParaRPr>
          </a:p>
        </p:txBody>
      </p:sp>
      <p:sp>
        <p:nvSpPr>
          <p:cNvPr id="3" name="副标题 2"/>
          <p:cNvSpPr>
            <a:spLocks noGrp="1"/>
          </p:cNvSpPr>
          <p:nvPr>
            <p:ph type="subTitle" idx="1"/>
          </p:nvPr>
        </p:nvSpPr>
        <p:spPr>
          <a:xfrm>
            <a:off x="2555776" y="4966320"/>
            <a:ext cx="4320480" cy="478904"/>
          </a:xfrm>
        </p:spPr>
        <p:txBody>
          <a:bodyPr>
            <a:normAutofit/>
          </a:bodyPr>
          <a:lstStyle/>
          <a:p>
            <a:r>
              <a:rPr lang="en-US" altLang="zh-CN" sz="2000" dirty="0" smtClean="0">
                <a:solidFill>
                  <a:schemeClr val="tx1"/>
                </a:solidFill>
                <a:latin typeface="+mn-ea"/>
              </a:rPr>
              <a:t>2015</a:t>
            </a:r>
            <a:r>
              <a:rPr lang="zh-CN" altLang="en-US" sz="2000" dirty="0" smtClean="0">
                <a:solidFill>
                  <a:schemeClr val="tx1"/>
                </a:solidFill>
                <a:latin typeface="+mn-ea"/>
              </a:rPr>
              <a:t>年</a:t>
            </a:r>
            <a:r>
              <a:rPr lang="en-US" altLang="zh-CN" sz="2000" dirty="0" smtClean="0">
                <a:solidFill>
                  <a:schemeClr val="tx1"/>
                </a:solidFill>
                <a:latin typeface="+mn-ea"/>
              </a:rPr>
              <a:t>12</a:t>
            </a:r>
            <a:r>
              <a:rPr lang="zh-CN" altLang="en-US" sz="2000" dirty="0" smtClean="0">
                <a:solidFill>
                  <a:schemeClr val="tx1"/>
                </a:solidFill>
                <a:latin typeface="+mn-ea"/>
              </a:rPr>
              <a:t>月</a:t>
            </a:r>
            <a:r>
              <a:rPr lang="en-US" altLang="zh-CN" sz="2000" dirty="0" smtClean="0">
                <a:solidFill>
                  <a:schemeClr val="tx1"/>
                </a:solidFill>
                <a:latin typeface="+mn-ea"/>
              </a:rPr>
              <a:t>28</a:t>
            </a:r>
            <a:r>
              <a:rPr lang="zh-CN" altLang="en-US" sz="2000" dirty="0" smtClean="0">
                <a:solidFill>
                  <a:schemeClr val="tx1"/>
                </a:solidFill>
                <a:latin typeface="+mn-ea"/>
              </a:rPr>
              <a:t>日       中国</a:t>
            </a:r>
            <a:r>
              <a:rPr lang="en-US" altLang="zh-CN" sz="2000" dirty="0" smtClean="0">
                <a:solidFill>
                  <a:schemeClr val="tx1"/>
                </a:solidFill>
                <a:latin typeface="+mn-ea"/>
              </a:rPr>
              <a:t>·</a:t>
            </a:r>
            <a:r>
              <a:rPr lang="zh-CN" altLang="en-US" sz="2000" dirty="0" smtClean="0">
                <a:solidFill>
                  <a:schemeClr val="tx1"/>
                </a:solidFill>
                <a:latin typeface="+mn-ea"/>
              </a:rPr>
              <a:t>四川</a:t>
            </a:r>
            <a:endParaRPr lang="zh-CN" altLang="en-US" sz="2000" dirty="0">
              <a:solidFill>
                <a:schemeClr val="tx1"/>
              </a:solidFill>
              <a:latin typeface="+mn-ea"/>
            </a:endParaRPr>
          </a:p>
        </p:txBody>
      </p:sp>
      <p:sp>
        <p:nvSpPr>
          <p:cNvPr id="5" name="TextBox 4"/>
          <p:cNvSpPr txBox="1"/>
          <p:nvPr/>
        </p:nvSpPr>
        <p:spPr>
          <a:xfrm>
            <a:off x="6084168" y="1124744"/>
            <a:ext cx="2895344" cy="369332"/>
          </a:xfrm>
          <a:prstGeom prst="rect">
            <a:avLst/>
          </a:prstGeom>
          <a:noFill/>
        </p:spPr>
        <p:txBody>
          <a:bodyPr wrap="none" rtlCol="0">
            <a:spAutoFit/>
          </a:bodyPr>
          <a:lstStyle/>
          <a:p>
            <a:r>
              <a:rPr lang="zh-CN" altLang="en-US" dirty="0" smtClean="0">
                <a:latin typeface="微软雅黑" pitchFamily="34" charset="-122"/>
                <a:ea typeface="微软雅黑" pitchFamily="34" charset="-122"/>
              </a:rPr>
              <a:t>互联网</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一键掌握社区生活</a:t>
            </a:r>
            <a:endParaRPr lang="zh-CN" altLang="en-US" dirty="0">
              <a:latin typeface="微软雅黑" pitchFamily="34" charset="-122"/>
              <a:ea typeface="微软雅黑" pitchFamily="34" charset="-122"/>
            </a:endParaRPr>
          </a:p>
        </p:txBody>
      </p:sp>
      <p:sp>
        <p:nvSpPr>
          <p:cNvPr id="7" name="TextBox 6"/>
          <p:cNvSpPr txBox="1"/>
          <p:nvPr/>
        </p:nvSpPr>
        <p:spPr>
          <a:xfrm>
            <a:off x="2447256" y="3958208"/>
            <a:ext cx="4570482" cy="369332"/>
          </a:xfrm>
          <a:prstGeom prst="rect">
            <a:avLst/>
          </a:prstGeom>
          <a:noFill/>
        </p:spPr>
        <p:txBody>
          <a:bodyPr wrap="none" rtlCol="0">
            <a:spAutoFit/>
          </a:bodyPr>
          <a:lstStyle/>
          <a:p>
            <a:r>
              <a:rPr lang="zh-CN" altLang="en-US" dirty="0" smtClean="0"/>
              <a:t>成都迈格文化传媒有限公司（云店事业部）</a:t>
            </a:r>
            <a:endParaRPr lang="zh-CN" altLang="en-US" dirty="0"/>
          </a:p>
        </p:txBody>
      </p:sp>
      <p:sp>
        <p:nvSpPr>
          <p:cNvPr id="8" name="TextBox 7"/>
          <p:cNvSpPr txBox="1"/>
          <p:nvPr/>
        </p:nvSpPr>
        <p:spPr>
          <a:xfrm>
            <a:off x="2087216" y="2734072"/>
            <a:ext cx="6733256" cy="338554"/>
          </a:xfrm>
          <a:prstGeom prst="rect">
            <a:avLst/>
          </a:prstGeom>
          <a:noFill/>
        </p:spPr>
        <p:txBody>
          <a:bodyPr wrap="square" rtlCol="0">
            <a:spAutoFit/>
          </a:bodyPr>
          <a:lstStyle/>
          <a:p>
            <a:pPr eaLnBrk="0" hangingPunct="0"/>
            <a:r>
              <a:rPr lang="en-US" altLang="zh-CN" sz="1600" dirty="0" smtClean="0"/>
              <a:t>The first "</a:t>
            </a:r>
            <a:r>
              <a:rPr lang="en-US" altLang="zh-CN" sz="1600" dirty="0" err="1" smtClean="0"/>
              <a:t>manglee</a:t>
            </a:r>
            <a:r>
              <a:rPr lang="en-US" altLang="zh-CN" sz="1600" dirty="0" smtClean="0"/>
              <a:t> cloud shop" MT-O2O cloud shop through project promotion</a:t>
            </a:r>
            <a:endParaRPr lang="zh-CN" altLang="en-US" sz="1600" dirty="0"/>
          </a:p>
        </p:txBody>
      </p:sp>
      <p:sp>
        <p:nvSpPr>
          <p:cNvPr id="9" name="TextBox 8"/>
          <p:cNvSpPr txBox="1"/>
          <p:nvPr/>
        </p:nvSpPr>
        <p:spPr>
          <a:xfrm>
            <a:off x="179512" y="2289066"/>
            <a:ext cx="1944216" cy="707886"/>
          </a:xfrm>
          <a:prstGeom prst="rect">
            <a:avLst/>
          </a:prstGeom>
          <a:noFill/>
        </p:spPr>
        <p:txBody>
          <a:bodyPr wrap="square" rtlCol="0">
            <a:spAutoFit/>
          </a:bodyPr>
          <a:lstStyle/>
          <a:p>
            <a:r>
              <a:rPr lang="en-US" altLang="zh-CN" sz="4000" b="1" spc="-150" dirty="0" smtClean="0">
                <a:latin typeface="+mn-ea"/>
              </a:rPr>
              <a:t>《2016》</a:t>
            </a:r>
            <a:endParaRPr lang="zh-CN" altLang="en-US" sz="4000" b="1" dirty="0"/>
          </a:p>
        </p:txBody>
      </p:sp>
      <p:cxnSp>
        <p:nvCxnSpPr>
          <p:cNvPr id="11" name="直接连接符 10"/>
          <p:cNvCxnSpPr/>
          <p:nvPr/>
        </p:nvCxnSpPr>
        <p:spPr>
          <a:xfrm>
            <a:off x="2087216" y="2204864"/>
            <a:ext cx="0" cy="792088"/>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迈格云店老店加盟-.png"/>
          <p:cNvPicPr>
            <a:picLocks noChangeAspect="1"/>
          </p:cNvPicPr>
          <p:nvPr/>
        </p:nvPicPr>
        <p:blipFill>
          <a:blip r:embed="rId2" cstate="print"/>
          <a:stretch>
            <a:fillRect/>
          </a:stretch>
        </p:blipFill>
        <p:spPr>
          <a:xfrm>
            <a:off x="1727090" y="858689"/>
            <a:ext cx="5725230" cy="5738663"/>
          </a:xfrm>
          <a:prstGeom prst="rect">
            <a:avLst/>
          </a:prstGeom>
        </p:spPr>
      </p:pic>
    </p:spTree>
    <p:extLst>
      <p:ext uri="{BB962C8B-B14F-4D97-AF65-F5344CB8AC3E}">
        <p14:creationId xmlns:p14="http://schemas.microsoft.com/office/powerpoint/2010/main" xmlns="" val="3157280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1\迈格云店\迈格云店4端合一\移动端云商城.png"/>
          <p:cNvPicPr>
            <a:picLocks noChangeAspect="1" noChangeArrowheads="1"/>
          </p:cNvPicPr>
          <p:nvPr/>
        </p:nvPicPr>
        <p:blipFill>
          <a:blip r:embed="rId2" cstate="print"/>
          <a:srcRect/>
          <a:stretch>
            <a:fillRect/>
          </a:stretch>
        </p:blipFill>
        <p:spPr bwMode="auto">
          <a:xfrm>
            <a:off x="3851920" y="1975554"/>
            <a:ext cx="2179091" cy="3469670"/>
          </a:xfrm>
          <a:prstGeom prst="rect">
            <a:avLst/>
          </a:prstGeom>
          <a:noFill/>
        </p:spPr>
      </p:pic>
      <p:pic>
        <p:nvPicPr>
          <p:cNvPr id="2051" name="Picture 3" descr="E:\1\迈格云店\迈格云店4端合一\触摸端+线下导购.png"/>
          <p:cNvPicPr>
            <a:picLocks noChangeAspect="1" noChangeArrowheads="1"/>
          </p:cNvPicPr>
          <p:nvPr/>
        </p:nvPicPr>
        <p:blipFill>
          <a:blip r:embed="rId3" cstate="print"/>
          <a:srcRect/>
          <a:stretch>
            <a:fillRect/>
          </a:stretch>
        </p:blipFill>
        <p:spPr bwMode="auto">
          <a:xfrm>
            <a:off x="6247035" y="1749944"/>
            <a:ext cx="2717453" cy="3623272"/>
          </a:xfrm>
          <a:prstGeom prst="rect">
            <a:avLst/>
          </a:prstGeom>
          <a:noFill/>
        </p:spPr>
      </p:pic>
      <p:sp>
        <p:nvSpPr>
          <p:cNvPr id="6" name="TextBox 5"/>
          <p:cNvSpPr txBox="1"/>
          <p:nvPr/>
        </p:nvSpPr>
        <p:spPr>
          <a:xfrm>
            <a:off x="539552" y="1259468"/>
            <a:ext cx="2031325" cy="369332"/>
          </a:xfrm>
          <a:prstGeom prst="rect">
            <a:avLst/>
          </a:prstGeom>
          <a:noFill/>
        </p:spPr>
        <p:txBody>
          <a:bodyPr wrap="none" rtlCol="0">
            <a:spAutoFit/>
          </a:bodyPr>
          <a:lstStyle/>
          <a:p>
            <a:r>
              <a:rPr lang="zh-CN" altLang="en-US" dirty="0" smtClean="0"/>
              <a:t>迈格云店四端合一</a:t>
            </a:r>
            <a:endParaRPr lang="zh-CN" altLang="en-US" dirty="0"/>
          </a:p>
        </p:txBody>
      </p:sp>
      <p:sp>
        <p:nvSpPr>
          <p:cNvPr id="7" name="TextBox 6"/>
          <p:cNvSpPr txBox="1"/>
          <p:nvPr/>
        </p:nvSpPr>
        <p:spPr>
          <a:xfrm>
            <a:off x="1259632" y="5661248"/>
            <a:ext cx="604653" cy="338554"/>
          </a:xfrm>
          <a:prstGeom prst="rect">
            <a:avLst/>
          </a:prstGeom>
          <a:noFill/>
        </p:spPr>
        <p:txBody>
          <a:bodyPr wrap="none" rtlCol="0">
            <a:spAutoFit/>
          </a:bodyPr>
          <a:lstStyle/>
          <a:p>
            <a:r>
              <a:rPr lang="en-US" altLang="zh-CN" sz="1600" dirty="0" smtClean="0"/>
              <a:t>PC</a:t>
            </a:r>
            <a:r>
              <a:rPr lang="zh-CN" altLang="en-US" sz="1600" dirty="0" smtClean="0"/>
              <a:t>端</a:t>
            </a:r>
            <a:endParaRPr lang="zh-CN" altLang="en-US" sz="1600" dirty="0"/>
          </a:p>
        </p:txBody>
      </p:sp>
      <p:pic>
        <p:nvPicPr>
          <p:cNvPr id="2053" name="Picture 5" descr="C:\Users\Administrator\Desktop\PC端云商城.png"/>
          <p:cNvPicPr>
            <a:picLocks noChangeAspect="1" noChangeArrowheads="1"/>
          </p:cNvPicPr>
          <p:nvPr/>
        </p:nvPicPr>
        <p:blipFill>
          <a:blip r:embed="rId4" cstate="print"/>
          <a:srcRect/>
          <a:stretch>
            <a:fillRect/>
          </a:stretch>
        </p:blipFill>
        <p:spPr bwMode="auto">
          <a:xfrm>
            <a:off x="179512" y="2132856"/>
            <a:ext cx="3312368" cy="3030124"/>
          </a:xfrm>
          <a:prstGeom prst="rect">
            <a:avLst/>
          </a:prstGeom>
          <a:noFill/>
        </p:spPr>
      </p:pic>
      <p:sp>
        <p:nvSpPr>
          <p:cNvPr id="9" name="TextBox 8"/>
          <p:cNvSpPr txBox="1"/>
          <p:nvPr/>
        </p:nvSpPr>
        <p:spPr>
          <a:xfrm>
            <a:off x="4518843" y="5661248"/>
            <a:ext cx="800219" cy="338554"/>
          </a:xfrm>
          <a:prstGeom prst="rect">
            <a:avLst/>
          </a:prstGeom>
          <a:noFill/>
        </p:spPr>
        <p:txBody>
          <a:bodyPr wrap="none" rtlCol="0">
            <a:spAutoFit/>
          </a:bodyPr>
          <a:lstStyle/>
          <a:p>
            <a:r>
              <a:rPr lang="zh-CN" altLang="en-US" sz="1600" dirty="0" smtClean="0"/>
              <a:t>手机端</a:t>
            </a:r>
            <a:endParaRPr lang="zh-CN" altLang="en-US" sz="1600" dirty="0"/>
          </a:p>
        </p:txBody>
      </p:sp>
      <p:sp>
        <p:nvSpPr>
          <p:cNvPr id="10" name="TextBox 9"/>
          <p:cNvSpPr txBox="1"/>
          <p:nvPr/>
        </p:nvSpPr>
        <p:spPr>
          <a:xfrm>
            <a:off x="6463059" y="5733256"/>
            <a:ext cx="2339102" cy="338554"/>
          </a:xfrm>
          <a:prstGeom prst="rect">
            <a:avLst/>
          </a:prstGeom>
          <a:noFill/>
        </p:spPr>
        <p:txBody>
          <a:bodyPr wrap="none" rtlCol="0">
            <a:spAutoFit/>
          </a:bodyPr>
          <a:lstStyle/>
          <a:p>
            <a:r>
              <a:rPr lang="zh-CN" altLang="en-US" sz="1600" dirty="0" smtClean="0"/>
              <a:t>线下触摸端</a:t>
            </a:r>
            <a:r>
              <a:rPr lang="en-US" altLang="zh-CN" sz="1600" dirty="0" smtClean="0"/>
              <a:t>+</a:t>
            </a:r>
            <a:r>
              <a:rPr lang="zh-CN" altLang="en-US" sz="1600" dirty="0" smtClean="0"/>
              <a:t>线下导购端</a:t>
            </a:r>
            <a:endParaRPr lang="zh-CN" altLang="en-US" sz="1600" dirty="0"/>
          </a:p>
        </p:txBody>
      </p:sp>
    </p:spTree>
    <p:extLst>
      <p:ext uri="{BB962C8B-B14F-4D97-AF65-F5344CB8AC3E}">
        <p14:creationId xmlns:p14="http://schemas.microsoft.com/office/powerpoint/2010/main" xmlns="" val="3622528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584" y="1484784"/>
            <a:ext cx="1620957" cy="338554"/>
          </a:xfrm>
          <a:prstGeom prst="rect">
            <a:avLst/>
          </a:prstGeom>
          <a:noFill/>
        </p:spPr>
        <p:txBody>
          <a:bodyPr wrap="none" rtlCol="0">
            <a:spAutoFit/>
          </a:bodyPr>
          <a:lstStyle/>
          <a:p>
            <a:r>
              <a:rPr lang="zh-CN" altLang="en-US" sz="1600" dirty="0" smtClean="0"/>
              <a:t>云店通机器介绍</a:t>
            </a:r>
            <a:endParaRPr lang="zh-CN" altLang="en-US" sz="1600" dirty="0"/>
          </a:p>
        </p:txBody>
      </p:sp>
      <p:pic>
        <p:nvPicPr>
          <p:cNvPr id="1026" name="Picture 2" descr="E:\1\迈格云店\云店通机器介绍.jpg"/>
          <p:cNvPicPr>
            <a:picLocks noChangeAspect="1" noChangeArrowheads="1"/>
          </p:cNvPicPr>
          <p:nvPr/>
        </p:nvPicPr>
        <p:blipFill>
          <a:blip r:embed="rId2" cstate="print"/>
          <a:srcRect/>
          <a:stretch>
            <a:fillRect/>
          </a:stretch>
        </p:blipFill>
        <p:spPr bwMode="auto">
          <a:xfrm>
            <a:off x="2627784" y="879468"/>
            <a:ext cx="4464496" cy="5717884"/>
          </a:xfrm>
          <a:prstGeom prst="rect">
            <a:avLst/>
          </a:prstGeom>
          <a:noFill/>
        </p:spPr>
      </p:pic>
    </p:spTree>
    <p:extLst>
      <p:ext uri="{BB962C8B-B14F-4D97-AF65-F5344CB8AC3E}">
        <p14:creationId xmlns:p14="http://schemas.microsoft.com/office/powerpoint/2010/main" xmlns="" val="196952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2.jpg"/>
          <p:cNvPicPr>
            <a:picLocks noChangeAspect="1"/>
          </p:cNvPicPr>
          <p:nvPr/>
        </p:nvPicPr>
        <p:blipFill>
          <a:blip r:embed="rId2" cstate="print"/>
          <a:stretch>
            <a:fillRect/>
          </a:stretch>
        </p:blipFill>
        <p:spPr>
          <a:xfrm>
            <a:off x="1979712" y="836712"/>
            <a:ext cx="6912769" cy="5760310"/>
          </a:xfrm>
          <a:prstGeom prst="rect">
            <a:avLst/>
          </a:prstGeom>
        </p:spPr>
      </p:pic>
      <p:sp>
        <p:nvSpPr>
          <p:cNvPr id="3" name="TextBox 2"/>
          <p:cNvSpPr txBox="1"/>
          <p:nvPr/>
        </p:nvSpPr>
        <p:spPr>
          <a:xfrm>
            <a:off x="0" y="1556792"/>
            <a:ext cx="1944216" cy="338554"/>
          </a:xfrm>
          <a:prstGeom prst="rect">
            <a:avLst/>
          </a:prstGeom>
          <a:noFill/>
        </p:spPr>
        <p:txBody>
          <a:bodyPr wrap="square" rtlCol="0">
            <a:spAutoFit/>
          </a:bodyPr>
          <a:lstStyle/>
          <a:p>
            <a:r>
              <a:rPr lang="zh-CN" altLang="en-US" sz="1600" dirty="0" smtClean="0"/>
              <a:t>迈格云店商城介绍</a:t>
            </a:r>
            <a:endParaRPr lang="zh-CN" alt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传统实体店购或租迈格云店通加盟.png"/>
          <p:cNvPicPr>
            <a:picLocks noChangeAspect="1"/>
          </p:cNvPicPr>
          <p:nvPr/>
        </p:nvPicPr>
        <p:blipFill>
          <a:blip r:embed="rId2" cstate="print"/>
          <a:stretch>
            <a:fillRect/>
          </a:stretch>
        </p:blipFill>
        <p:spPr>
          <a:xfrm>
            <a:off x="-324544" y="836712"/>
            <a:ext cx="5231615" cy="3426708"/>
          </a:xfrm>
          <a:prstGeom prst="rect">
            <a:avLst/>
          </a:prstGeom>
          <a:ln>
            <a:noFill/>
          </a:ln>
          <a:effectLst>
            <a:softEdge rad="112500"/>
          </a:effectLst>
        </p:spPr>
      </p:pic>
      <p:pic>
        <p:nvPicPr>
          <p:cNvPr id="4" name="图片 3" descr="迈格云店超市特产百货家居车品.png"/>
          <p:cNvPicPr>
            <a:picLocks noChangeAspect="1"/>
          </p:cNvPicPr>
          <p:nvPr/>
        </p:nvPicPr>
        <p:blipFill>
          <a:blip r:embed="rId3" cstate="print"/>
          <a:stretch>
            <a:fillRect/>
          </a:stretch>
        </p:blipFill>
        <p:spPr>
          <a:xfrm>
            <a:off x="4644008" y="3501008"/>
            <a:ext cx="4499992" cy="2946711"/>
          </a:xfrm>
          <a:prstGeom prst="rect">
            <a:avLst/>
          </a:prstGeom>
          <a:ln>
            <a:noFill/>
          </a:ln>
          <a:effectLst>
            <a:outerShdw blurRad="190500" algn="tl" rotWithShape="0">
              <a:srgbClr val="000000">
                <a:alpha val="70000"/>
              </a:srgbClr>
            </a:outerShdw>
          </a:effectLst>
        </p:spPr>
      </p:pic>
      <p:sp>
        <p:nvSpPr>
          <p:cNvPr id="5" name="TextBox 4"/>
          <p:cNvSpPr txBox="1"/>
          <p:nvPr/>
        </p:nvSpPr>
        <p:spPr>
          <a:xfrm>
            <a:off x="827584" y="3933056"/>
            <a:ext cx="3057247" cy="338554"/>
          </a:xfrm>
          <a:prstGeom prst="rect">
            <a:avLst/>
          </a:prstGeom>
          <a:noFill/>
        </p:spPr>
        <p:txBody>
          <a:bodyPr wrap="none" rtlCol="0">
            <a:spAutoFit/>
          </a:bodyPr>
          <a:lstStyle/>
          <a:p>
            <a:r>
              <a:rPr lang="zh-CN" altLang="en-US" sz="1600" dirty="0" smtClean="0"/>
              <a:t>已有实体店加盟迈格云店当店主</a:t>
            </a:r>
            <a:endParaRPr lang="zh-CN" altLang="en-US" sz="1600" dirty="0"/>
          </a:p>
        </p:txBody>
      </p:sp>
      <p:sp>
        <p:nvSpPr>
          <p:cNvPr id="6" name="TextBox 5"/>
          <p:cNvSpPr txBox="1"/>
          <p:nvPr/>
        </p:nvSpPr>
        <p:spPr>
          <a:xfrm>
            <a:off x="5796136" y="3068960"/>
            <a:ext cx="2441694" cy="338554"/>
          </a:xfrm>
          <a:prstGeom prst="rect">
            <a:avLst/>
          </a:prstGeom>
          <a:noFill/>
        </p:spPr>
        <p:txBody>
          <a:bodyPr wrap="none" rtlCol="0">
            <a:spAutoFit/>
          </a:bodyPr>
          <a:lstStyle/>
          <a:p>
            <a:r>
              <a:rPr lang="zh-CN" altLang="en-US" sz="1600" dirty="0" smtClean="0"/>
              <a:t>投资迈格云店新开体验店</a:t>
            </a:r>
            <a:endParaRPr lang="zh-CN" altLang="en-US" sz="1600" dirty="0"/>
          </a:p>
        </p:txBody>
      </p:sp>
    </p:spTree>
    <p:extLst>
      <p:ext uri="{BB962C8B-B14F-4D97-AF65-F5344CB8AC3E}">
        <p14:creationId xmlns:p14="http://schemas.microsoft.com/office/powerpoint/2010/main" xmlns="" val="2435444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1800" y="1628800"/>
            <a:ext cx="3775393" cy="523220"/>
          </a:xfrm>
          <a:prstGeom prst="rect">
            <a:avLst/>
          </a:prstGeom>
          <a:noFill/>
        </p:spPr>
        <p:txBody>
          <a:bodyPr wrap="none" rtlCol="0">
            <a:spAutoFit/>
          </a:bodyPr>
          <a:lstStyle/>
          <a:p>
            <a:r>
              <a:rPr lang="zh-CN" altLang="en-US" sz="2800" dirty="0" smtClean="0"/>
              <a:t>迈格云店小店收益模型</a:t>
            </a:r>
            <a:endParaRPr lang="zh-CN" altLang="en-US" sz="2800" dirty="0"/>
          </a:p>
        </p:txBody>
      </p:sp>
      <p:sp>
        <p:nvSpPr>
          <p:cNvPr id="4" name="TextBox 3"/>
          <p:cNvSpPr txBox="1"/>
          <p:nvPr/>
        </p:nvSpPr>
        <p:spPr>
          <a:xfrm>
            <a:off x="2822068" y="3068960"/>
            <a:ext cx="4262705" cy="338554"/>
          </a:xfrm>
          <a:prstGeom prst="rect">
            <a:avLst/>
          </a:prstGeom>
          <a:noFill/>
        </p:spPr>
        <p:txBody>
          <a:bodyPr wrap="none" rtlCol="0">
            <a:spAutoFit/>
          </a:bodyPr>
          <a:lstStyle/>
          <a:p>
            <a:r>
              <a:rPr lang="zh-CN" altLang="en-US" sz="1600" dirty="0" smtClean="0"/>
              <a:t>便利品销售：</a:t>
            </a:r>
            <a:r>
              <a:rPr lang="en-US" altLang="zh-CN" sz="1600" dirty="0" smtClean="0"/>
              <a:t>1000x20% ×30×12=72000</a:t>
            </a:r>
            <a:r>
              <a:rPr lang="zh-CN" altLang="en-US" sz="1600" dirty="0" smtClean="0"/>
              <a:t>元</a:t>
            </a:r>
            <a:r>
              <a:rPr lang="en-US" altLang="zh-CN" sz="1600" dirty="0" smtClean="0"/>
              <a:t>/</a:t>
            </a:r>
            <a:r>
              <a:rPr lang="zh-CN" altLang="en-US" sz="1600" dirty="0" smtClean="0"/>
              <a:t>年</a:t>
            </a:r>
            <a:endParaRPr lang="zh-CN" altLang="en-US" sz="1600" dirty="0"/>
          </a:p>
        </p:txBody>
      </p:sp>
      <p:sp>
        <p:nvSpPr>
          <p:cNvPr id="5" name="TextBox 4"/>
          <p:cNvSpPr txBox="1"/>
          <p:nvPr/>
        </p:nvSpPr>
        <p:spPr>
          <a:xfrm>
            <a:off x="3327179" y="3603794"/>
            <a:ext cx="2526654" cy="338554"/>
          </a:xfrm>
          <a:prstGeom prst="rect">
            <a:avLst/>
          </a:prstGeom>
          <a:noFill/>
        </p:spPr>
        <p:txBody>
          <a:bodyPr wrap="none" rtlCol="0">
            <a:spAutoFit/>
          </a:bodyPr>
          <a:lstStyle/>
          <a:p>
            <a:r>
              <a:rPr lang="zh-CN" altLang="en-US" sz="1600" dirty="0" smtClean="0"/>
              <a:t>增值业务收益：</a:t>
            </a:r>
            <a:r>
              <a:rPr lang="en-US" altLang="zh-CN" sz="1600" dirty="0" smtClean="0"/>
              <a:t>2400</a:t>
            </a:r>
            <a:r>
              <a:rPr lang="zh-CN" altLang="en-US" sz="1600" dirty="0" smtClean="0"/>
              <a:t>元</a:t>
            </a:r>
            <a:r>
              <a:rPr lang="en-US" altLang="zh-CN" sz="1600" dirty="0" smtClean="0"/>
              <a:t>/</a:t>
            </a:r>
            <a:r>
              <a:rPr lang="zh-CN" altLang="en-US" sz="1600" dirty="0" smtClean="0"/>
              <a:t>年</a:t>
            </a:r>
            <a:endParaRPr lang="zh-CN" altLang="en-US" sz="1600" dirty="0"/>
          </a:p>
        </p:txBody>
      </p:sp>
      <p:sp>
        <p:nvSpPr>
          <p:cNvPr id="6" name="TextBox 5"/>
          <p:cNvSpPr txBox="1"/>
          <p:nvPr/>
        </p:nvSpPr>
        <p:spPr>
          <a:xfrm>
            <a:off x="3326124" y="4024809"/>
            <a:ext cx="2339102" cy="338554"/>
          </a:xfrm>
          <a:prstGeom prst="rect">
            <a:avLst/>
          </a:prstGeom>
          <a:noFill/>
        </p:spPr>
        <p:txBody>
          <a:bodyPr wrap="none" rtlCol="0">
            <a:spAutoFit/>
          </a:bodyPr>
          <a:lstStyle/>
          <a:p>
            <a:r>
              <a:rPr lang="en-US" altLang="zh-CN" sz="1600" dirty="0" smtClean="0"/>
              <a:t>5</a:t>
            </a:r>
            <a:r>
              <a:rPr lang="zh-CN" altLang="en-US" sz="1600" dirty="0" smtClean="0"/>
              <a:t>年经营权：价值</a:t>
            </a:r>
            <a:r>
              <a:rPr lang="en-US" altLang="zh-CN" sz="1600" dirty="0" smtClean="0"/>
              <a:t>37.2w+</a:t>
            </a:r>
            <a:endParaRPr lang="zh-CN" altLang="en-US" sz="1600" dirty="0"/>
          </a:p>
        </p:txBody>
      </p:sp>
    </p:spTree>
    <p:extLst>
      <p:ext uri="{BB962C8B-B14F-4D97-AF65-F5344CB8AC3E}">
        <p14:creationId xmlns:p14="http://schemas.microsoft.com/office/powerpoint/2010/main" xmlns="" val="3539256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475656" y="2060848"/>
            <a:ext cx="6048672" cy="331236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 name="TextBox 2"/>
          <p:cNvSpPr txBox="1"/>
          <p:nvPr/>
        </p:nvSpPr>
        <p:spPr>
          <a:xfrm>
            <a:off x="3118673" y="1268760"/>
            <a:ext cx="2749471" cy="400110"/>
          </a:xfrm>
          <a:prstGeom prst="rect">
            <a:avLst/>
          </a:prstGeom>
          <a:noFill/>
        </p:spPr>
        <p:txBody>
          <a:bodyPr wrap="none" rtlCol="0">
            <a:spAutoFit/>
          </a:bodyPr>
          <a:lstStyle/>
          <a:p>
            <a:r>
              <a:rPr lang="zh-CN" altLang="en-US" sz="2000" dirty="0" smtClean="0"/>
              <a:t>迈格云店小店投入模型</a:t>
            </a:r>
            <a:endParaRPr lang="zh-CN" altLang="en-US" sz="2000" dirty="0"/>
          </a:p>
        </p:txBody>
      </p:sp>
      <p:sp>
        <p:nvSpPr>
          <p:cNvPr id="4" name="TextBox 3"/>
          <p:cNvSpPr txBox="1"/>
          <p:nvPr/>
        </p:nvSpPr>
        <p:spPr>
          <a:xfrm>
            <a:off x="1801917" y="2287905"/>
            <a:ext cx="1723549" cy="276999"/>
          </a:xfrm>
          <a:prstGeom prst="rect">
            <a:avLst/>
          </a:prstGeom>
          <a:noFill/>
        </p:spPr>
        <p:txBody>
          <a:bodyPr wrap="none" rtlCol="0">
            <a:spAutoFit/>
          </a:bodyPr>
          <a:lstStyle/>
          <a:p>
            <a:r>
              <a:rPr lang="zh-CN" altLang="en-US" sz="1200" dirty="0" smtClean="0"/>
              <a:t>投资类别（首次投资）</a:t>
            </a:r>
            <a:endParaRPr lang="zh-CN" altLang="en-US" sz="1200" dirty="0"/>
          </a:p>
        </p:txBody>
      </p:sp>
      <p:sp>
        <p:nvSpPr>
          <p:cNvPr id="5" name="TextBox 4"/>
          <p:cNvSpPr txBox="1"/>
          <p:nvPr/>
        </p:nvSpPr>
        <p:spPr>
          <a:xfrm>
            <a:off x="4394205" y="2287905"/>
            <a:ext cx="646331" cy="276999"/>
          </a:xfrm>
          <a:prstGeom prst="rect">
            <a:avLst/>
          </a:prstGeom>
          <a:noFill/>
        </p:spPr>
        <p:txBody>
          <a:bodyPr wrap="none" rtlCol="0">
            <a:spAutoFit/>
          </a:bodyPr>
          <a:lstStyle/>
          <a:p>
            <a:r>
              <a:rPr lang="zh-CN" altLang="en-US" sz="1200" dirty="0" smtClean="0"/>
              <a:t>实体店</a:t>
            </a:r>
            <a:endParaRPr lang="zh-CN" altLang="en-US" sz="1200" dirty="0"/>
          </a:p>
        </p:txBody>
      </p:sp>
      <p:sp>
        <p:nvSpPr>
          <p:cNvPr id="6" name="TextBox 5"/>
          <p:cNvSpPr txBox="1"/>
          <p:nvPr/>
        </p:nvSpPr>
        <p:spPr>
          <a:xfrm>
            <a:off x="6194405" y="2287905"/>
            <a:ext cx="800219" cy="276999"/>
          </a:xfrm>
          <a:prstGeom prst="rect">
            <a:avLst/>
          </a:prstGeom>
          <a:noFill/>
        </p:spPr>
        <p:txBody>
          <a:bodyPr wrap="none" rtlCol="0">
            <a:spAutoFit/>
          </a:bodyPr>
          <a:lstStyle/>
          <a:p>
            <a:r>
              <a:rPr lang="zh-CN" altLang="en-US" sz="1200" dirty="0" smtClean="0"/>
              <a:t>迈格云店</a:t>
            </a:r>
            <a:endParaRPr lang="zh-CN" altLang="en-US" sz="1200" dirty="0"/>
          </a:p>
        </p:txBody>
      </p:sp>
      <p:sp>
        <p:nvSpPr>
          <p:cNvPr id="7" name="TextBox 6"/>
          <p:cNvSpPr txBox="1"/>
          <p:nvPr/>
        </p:nvSpPr>
        <p:spPr>
          <a:xfrm>
            <a:off x="2089949" y="2708920"/>
            <a:ext cx="492443" cy="276999"/>
          </a:xfrm>
          <a:prstGeom prst="rect">
            <a:avLst/>
          </a:prstGeom>
          <a:noFill/>
        </p:spPr>
        <p:txBody>
          <a:bodyPr wrap="none" rtlCol="0">
            <a:spAutoFit/>
          </a:bodyPr>
          <a:lstStyle/>
          <a:p>
            <a:r>
              <a:rPr lang="zh-CN" altLang="en-US" sz="1200" dirty="0" smtClean="0"/>
              <a:t>合计</a:t>
            </a:r>
            <a:endParaRPr lang="zh-CN" altLang="en-US" sz="1200" dirty="0"/>
          </a:p>
        </p:txBody>
      </p:sp>
      <p:sp>
        <p:nvSpPr>
          <p:cNvPr id="8" name="TextBox 7"/>
          <p:cNvSpPr txBox="1"/>
          <p:nvPr/>
        </p:nvSpPr>
        <p:spPr>
          <a:xfrm>
            <a:off x="2089949" y="3140968"/>
            <a:ext cx="492443" cy="276999"/>
          </a:xfrm>
          <a:prstGeom prst="rect">
            <a:avLst/>
          </a:prstGeom>
          <a:noFill/>
        </p:spPr>
        <p:txBody>
          <a:bodyPr wrap="none" rtlCol="0">
            <a:spAutoFit/>
          </a:bodyPr>
          <a:lstStyle/>
          <a:p>
            <a:r>
              <a:rPr lang="zh-CN" altLang="en-US" sz="1200" dirty="0" smtClean="0"/>
              <a:t>房租</a:t>
            </a:r>
            <a:endParaRPr lang="zh-CN" altLang="en-US" sz="1200" dirty="0"/>
          </a:p>
        </p:txBody>
      </p:sp>
      <p:sp>
        <p:nvSpPr>
          <p:cNvPr id="9" name="TextBox 8"/>
          <p:cNvSpPr txBox="1"/>
          <p:nvPr/>
        </p:nvSpPr>
        <p:spPr>
          <a:xfrm>
            <a:off x="1873925" y="3584049"/>
            <a:ext cx="1031051" cy="276999"/>
          </a:xfrm>
          <a:prstGeom prst="rect">
            <a:avLst/>
          </a:prstGeom>
          <a:noFill/>
        </p:spPr>
        <p:txBody>
          <a:bodyPr wrap="none" rtlCol="0">
            <a:spAutoFit/>
          </a:bodyPr>
          <a:lstStyle/>
          <a:p>
            <a:r>
              <a:rPr lang="zh-CN" altLang="en-US" sz="1200" dirty="0" smtClean="0"/>
              <a:t>转让费</a:t>
            </a:r>
            <a:r>
              <a:rPr lang="en-US" altLang="zh-CN" sz="1200" dirty="0" smtClean="0"/>
              <a:t>+</a:t>
            </a:r>
            <a:r>
              <a:rPr lang="zh-CN" altLang="en-US" sz="1200" dirty="0" smtClean="0"/>
              <a:t>装修</a:t>
            </a:r>
            <a:endParaRPr lang="zh-CN" altLang="en-US" sz="1200" dirty="0"/>
          </a:p>
        </p:txBody>
      </p:sp>
      <p:sp>
        <p:nvSpPr>
          <p:cNvPr id="10" name="TextBox 9"/>
          <p:cNvSpPr txBox="1"/>
          <p:nvPr/>
        </p:nvSpPr>
        <p:spPr>
          <a:xfrm>
            <a:off x="2017941" y="4077072"/>
            <a:ext cx="800219" cy="276999"/>
          </a:xfrm>
          <a:prstGeom prst="rect">
            <a:avLst/>
          </a:prstGeom>
          <a:noFill/>
        </p:spPr>
        <p:txBody>
          <a:bodyPr wrap="none" rtlCol="0">
            <a:spAutoFit/>
          </a:bodyPr>
          <a:lstStyle/>
          <a:p>
            <a:r>
              <a:rPr lang="zh-CN" altLang="en-US" sz="1200" dirty="0" smtClean="0"/>
              <a:t>设备投资</a:t>
            </a:r>
            <a:endParaRPr lang="zh-CN" altLang="en-US" sz="1200" dirty="0"/>
          </a:p>
        </p:txBody>
      </p:sp>
      <p:sp>
        <p:nvSpPr>
          <p:cNvPr id="11" name="TextBox 10"/>
          <p:cNvSpPr txBox="1"/>
          <p:nvPr/>
        </p:nvSpPr>
        <p:spPr>
          <a:xfrm>
            <a:off x="2089949" y="4448145"/>
            <a:ext cx="492443" cy="276999"/>
          </a:xfrm>
          <a:prstGeom prst="rect">
            <a:avLst/>
          </a:prstGeom>
          <a:noFill/>
        </p:spPr>
        <p:txBody>
          <a:bodyPr wrap="none" rtlCol="0">
            <a:spAutoFit/>
          </a:bodyPr>
          <a:lstStyle/>
          <a:p>
            <a:r>
              <a:rPr lang="zh-CN" altLang="en-US" sz="1200" dirty="0" smtClean="0"/>
              <a:t>其他</a:t>
            </a:r>
            <a:endParaRPr lang="zh-CN" altLang="en-US" sz="1200" dirty="0"/>
          </a:p>
        </p:txBody>
      </p:sp>
      <p:sp>
        <p:nvSpPr>
          <p:cNvPr id="12" name="TextBox 11"/>
          <p:cNvSpPr txBox="1"/>
          <p:nvPr/>
        </p:nvSpPr>
        <p:spPr>
          <a:xfrm>
            <a:off x="1937802" y="4880193"/>
            <a:ext cx="800219" cy="276999"/>
          </a:xfrm>
          <a:prstGeom prst="rect">
            <a:avLst/>
          </a:prstGeom>
          <a:noFill/>
        </p:spPr>
        <p:txBody>
          <a:bodyPr wrap="none" rtlCol="0">
            <a:spAutoFit/>
          </a:bodyPr>
          <a:lstStyle/>
          <a:p>
            <a:r>
              <a:rPr lang="zh-CN" altLang="en-US" sz="1200" dirty="0" smtClean="0"/>
              <a:t>开店时间</a:t>
            </a:r>
            <a:endParaRPr lang="zh-CN" altLang="en-US" sz="1200" dirty="0"/>
          </a:p>
        </p:txBody>
      </p:sp>
      <p:sp>
        <p:nvSpPr>
          <p:cNvPr id="13" name="TextBox 12"/>
          <p:cNvSpPr txBox="1"/>
          <p:nvPr/>
        </p:nvSpPr>
        <p:spPr>
          <a:xfrm>
            <a:off x="4466351" y="2708920"/>
            <a:ext cx="647934" cy="276999"/>
          </a:xfrm>
          <a:prstGeom prst="rect">
            <a:avLst/>
          </a:prstGeom>
          <a:noFill/>
        </p:spPr>
        <p:txBody>
          <a:bodyPr wrap="none" rtlCol="0">
            <a:spAutoFit/>
          </a:bodyPr>
          <a:lstStyle/>
          <a:p>
            <a:r>
              <a:rPr lang="en-US" altLang="zh-CN" sz="1200" dirty="0" smtClean="0"/>
              <a:t>27. 5</a:t>
            </a:r>
            <a:r>
              <a:rPr lang="zh-CN" altLang="en-US" sz="1200" dirty="0" smtClean="0"/>
              <a:t>万</a:t>
            </a:r>
            <a:endParaRPr lang="zh-CN" altLang="en-US" sz="1200" dirty="0"/>
          </a:p>
        </p:txBody>
      </p:sp>
      <p:sp>
        <p:nvSpPr>
          <p:cNvPr id="14" name="TextBox 13"/>
          <p:cNvSpPr txBox="1"/>
          <p:nvPr/>
        </p:nvSpPr>
        <p:spPr>
          <a:xfrm>
            <a:off x="6266413" y="2708920"/>
            <a:ext cx="933269" cy="276999"/>
          </a:xfrm>
          <a:prstGeom prst="rect">
            <a:avLst/>
          </a:prstGeom>
          <a:noFill/>
        </p:spPr>
        <p:txBody>
          <a:bodyPr wrap="none" rtlCol="0">
            <a:spAutoFit/>
          </a:bodyPr>
          <a:lstStyle/>
          <a:p>
            <a:r>
              <a:rPr lang="en-US" altLang="zh-CN" sz="1200" dirty="0" smtClean="0"/>
              <a:t>0.85-2.38</a:t>
            </a:r>
            <a:r>
              <a:rPr lang="zh-CN" altLang="en-US" sz="1200" dirty="0" smtClean="0"/>
              <a:t>万</a:t>
            </a:r>
            <a:endParaRPr lang="zh-CN" altLang="en-US" sz="1200" dirty="0"/>
          </a:p>
        </p:txBody>
      </p:sp>
      <p:sp>
        <p:nvSpPr>
          <p:cNvPr id="15" name="TextBox 14"/>
          <p:cNvSpPr txBox="1"/>
          <p:nvPr/>
        </p:nvSpPr>
        <p:spPr>
          <a:xfrm>
            <a:off x="4438973" y="3140968"/>
            <a:ext cx="747320" cy="276999"/>
          </a:xfrm>
          <a:prstGeom prst="rect">
            <a:avLst/>
          </a:prstGeom>
          <a:noFill/>
        </p:spPr>
        <p:txBody>
          <a:bodyPr wrap="none" rtlCol="0">
            <a:spAutoFit/>
          </a:bodyPr>
          <a:lstStyle/>
          <a:p>
            <a:r>
              <a:rPr lang="en-US" altLang="zh-CN" sz="1200" dirty="0" smtClean="0"/>
              <a:t>1.5</a:t>
            </a:r>
            <a:r>
              <a:rPr lang="zh-CN" altLang="en-US" sz="1200" dirty="0" smtClean="0"/>
              <a:t>万</a:t>
            </a:r>
            <a:r>
              <a:rPr lang="en-US" altLang="zh-CN" sz="1200" dirty="0" smtClean="0"/>
              <a:t>/</a:t>
            </a:r>
            <a:r>
              <a:rPr lang="zh-CN" altLang="en-US" sz="1200" dirty="0" smtClean="0"/>
              <a:t>月</a:t>
            </a:r>
            <a:endParaRPr lang="zh-CN" altLang="en-US" sz="1200" dirty="0"/>
          </a:p>
        </p:txBody>
      </p:sp>
      <p:sp>
        <p:nvSpPr>
          <p:cNvPr id="16" name="TextBox 15"/>
          <p:cNvSpPr txBox="1"/>
          <p:nvPr/>
        </p:nvSpPr>
        <p:spPr>
          <a:xfrm>
            <a:off x="6194405" y="3152001"/>
            <a:ext cx="630301" cy="276999"/>
          </a:xfrm>
          <a:prstGeom prst="rect">
            <a:avLst/>
          </a:prstGeom>
          <a:noFill/>
        </p:spPr>
        <p:txBody>
          <a:bodyPr wrap="none" rtlCol="0">
            <a:spAutoFit/>
          </a:bodyPr>
          <a:lstStyle/>
          <a:p>
            <a:r>
              <a:rPr lang="en-US" altLang="zh-CN" sz="1200" dirty="0" smtClean="0"/>
              <a:t>0</a:t>
            </a:r>
            <a:r>
              <a:rPr lang="zh-CN" altLang="en-US" sz="1200" dirty="0" smtClean="0"/>
              <a:t>万</a:t>
            </a:r>
            <a:r>
              <a:rPr lang="en-US" altLang="zh-CN" sz="1200" dirty="0" smtClean="0"/>
              <a:t>/</a:t>
            </a:r>
            <a:r>
              <a:rPr lang="zh-CN" altLang="en-US" sz="1200" dirty="0" smtClean="0"/>
              <a:t>月</a:t>
            </a:r>
            <a:endParaRPr lang="zh-CN" altLang="en-US" sz="1200" dirty="0"/>
          </a:p>
        </p:txBody>
      </p:sp>
      <p:sp>
        <p:nvSpPr>
          <p:cNvPr id="17" name="TextBox 16"/>
          <p:cNvSpPr txBox="1"/>
          <p:nvPr/>
        </p:nvSpPr>
        <p:spPr>
          <a:xfrm>
            <a:off x="4546628" y="3573016"/>
            <a:ext cx="495649" cy="276999"/>
          </a:xfrm>
          <a:prstGeom prst="rect">
            <a:avLst/>
          </a:prstGeom>
          <a:noFill/>
        </p:spPr>
        <p:txBody>
          <a:bodyPr wrap="none" rtlCol="0">
            <a:spAutoFit/>
          </a:bodyPr>
          <a:lstStyle/>
          <a:p>
            <a:r>
              <a:rPr lang="en-US" altLang="zh-CN" sz="1200" dirty="0" smtClean="0"/>
              <a:t>15</a:t>
            </a:r>
            <a:r>
              <a:rPr lang="zh-CN" altLang="en-US" sz="1200" dirty="0" smtClean="0"/>
              <a:t>万</a:t>
            </a:r>
            <a:endParaRPr lang="zh-CN" altLang="en-US" sz="1200" dirty="0"/>
          </a:p>
        </p:txBody>
      </p:sp>
      <p:sp>
        <p:nvSpPr>
          <p:cNvPr id="18" name="TextBox 17"/>
          <p:cNvSpPr txBox="1"/>
          <p:nvPr/>
        </p:nvSpPr>
        <p:spPr>
          <a:xfrm>
            <a:off x="6372200" y="3584049"/>
            <a:ext cx="417102" cy="276999"/>
          </a:xfrm>
          <a:prstGeom prst="rect">
            <a:avLst/>
          </a:prstGeom>
          <a:noFill/>
        </p:spPr>
        <p:txBody>
          <a:bodyPr wrap="none" rtlCol="0">
            <a:spAutoFit/>
          </a:bodyPr>
          <a:lstStyle/>
          <a:p>
            <a:r>
              <a:rPr lang="en-US" altLang="zh-CN" sz="1200" dirty="0" smtClean="0"/>
              <a:t>0</a:t>
            </a:r>
            <a:r>
              <a:rPr lang="zh-CN" altLang="en-US" sz="1200" dirty="0" smtClean="0"/>
              <a:t>万</a:t>
            </a:r>
            <a:endParaRPr lang="zh-CN" altLang="en-US" sz="1200" dirty="0"/>
          </a:p>
        </p:txBody>
      </p:sp>
      <p:sp>
        <p:nvSpPr>
          <p:cNvPr id="19" name="TextBox 18"/>
          <p:cNvSpPr txBox="1"/>
          <p:nvPr/>
        </p:nvSpPr>
        <p:spPr>
          <a:xfrm>
            <a:off x="4546628" y="4005064"/>
            <a:ext cx="495649" cy="276999"/>
          </a:xfrm>
          <a:prstGeom prst="rect">
            <a:avLst/>
          </a:prstGeom>
          <a:noFill/>
        </p:spPr>
        <p:txBody>
          <a:bodyPr wrap="none" rtlCol="0">
            <a:spAutoFit/>
          </a:bodyPr>
          <a:lstStyle/>
          <a:p>
            <a:r>
              <a:rPr lang="en-US" altLang="zh-CN" sz="1200" dirty="0" smtClean="0"/>
              <a:t>10</a:t>
            </a:r>
            <a:r>
              <a:rPr lang="zh-CN" altLang="en-US" sz="1200" dirty="0" smtClean="0"/>
              <a:t>万</a:t>
            </a:r>
            <a:endParaRPr lang="zh-CN" altLang="en-US" sz="1200" dirty="0"/>
          </a:p>
        </p:txBody>
      </p:sp>
      <p:sp>
        <p:nvSpPr>
          <p:cNvPr id="20" name="TextBox 19"/>
          <p:cNvSpPr txBox="1"/>
          <p:nvPr/>
        </p:nvSpPr>
        <p:spPr>
          <a:xfrm>
            <a:off x="6342135" y="4005064"/>
            <a:ext cx="933269" cy="276999"/>
          </a:xfrm>
          <a:prstGeom prst="rect">
            <a:avLst/>
          </a:prstGeom>
          <a:noFill/>
        </p:spPr>
        <p:txBody>
          <a:bodyPr wrap="none" rtlCol="0">
            <a:spAutoFit/>
          </a:bodyPr>
          <a:lstStyle/>
          <a:p>
            <a:r>
              <a:rPr lang="en-US" altLang="zh-CN" sz="1200" dirty="0" smtClean="0"/>
              <a:t>0.85-2.38</a:t>
            </a:r>
            <a:r>
              <a:rPr lang="zh-CN" altLang="en-US" sz="1200" dirty="0" smtClean="0"/>
              <a:t>万</a:t>
            </a:r>
            <a:endParaRPr lang="zh-CN" altLang="en-US" sz="1200" dirty="0"/>
          </a:p>
        </p:txBody>
      </p:sp>
      <p:sp>
        <p:nvSpPr>
          <p:cNvPr id="21" name="TextBox 20"/>
          <p:cNvSpPr txBox="1"/>
          <p:nvPr/>
        </p:nvSpPr>
        <p:spPr>
          <a:xfrm>
            <a:off x="4553167" y="4448145"/>
            <a:ext cx="417102" cy="276999"/>
          </a:xfrm>
          <a:prstGeom prst="rect">
            <a:avLst/>
          </a:prstGeom>
          <a:noFill/>
        </p:spPr>
        <p:txBody>
          <a:bodyPr wrap="none" rtlCol="0">
            <a:spAutoFit/>
          </a:bodyPr>
          <a:lstStyle/>
          <a:p>
            <a:r>
              <a:rPr lang="en-US" altLang="zh-CN" sz="1200" dirty="0" smtClean="0"/>
              <a:t>1</a:t>
            </a:r>
            <a:r>
              <a:rPr lang="zh-CN" altLang="en-US" sz="1200" dirty="0" smtClean="0"/>
              <a:t>万</a:t>
            </a:r>
            <a:endParaRPr lang="zh-CN" altLang="en-US" sz="1200" dirty="0"/>
          </a:p>
        </p:txBody>
      </p:sp>
      <p:sp>
        <p:nvSpPr>
          <p:cNvPr id="22" name="TextBox 21"/>
          <p:cNvSpPr txBox="1"/>
          <p:nvPr/>
        </p:nvSpPr>
        <p:spPr>
          <a:xfrm>
            <a:off x="6342135" y="4459178"/>
            <a:ext cx="417102" cy="276999"/>
          </a:xfrm>
          <a:prstGeom prst="rect">
            <a:avLst/>
          </a:prstGeom>
          <a:noFill/>
        </p:spPr>
        <p:txBody>
          <a:bodyPr wrap="none" rtlCol="0">
            <a:spAutoFit/>
          </a:bodyPr>
          <a:lstStyle/>
          <a:p>
            <a:r>
              <a:rPr lang="en-US" altLang="zh-CN" sz="1200" dirty="0" smtClean="0"/>
              <a:t>0</a:t>
            </a:r>
            <a:r>
              <a:rPr lang="zh-CN" altLang="en-US" sz="1200" dirty="0" smtClean="0"/>
              <a:t>万</a:t>
            </a:r>
            <a:endParaRPr lang="zh-CN" altLang="en-US" sz="1200" dirty="0"/>
          </a:p>
        </p:txBody>
      </p:sp>
      <p:sp>
        <p:nvSpPr>
          <p:cNvPr id="23" name="TextBox 22"/>
          <p:cNvSpPr txBox="1"/>
          <p:nvPr/>
        </p:nvSpPr>
        <p:spPr>
          <a:xfrm>
            <a:off x="4543295" y="4869160"/>
            <a:ext cx="570990" cy="276999"/>
          </a:xfrm>
          <a:prstGeom prst="rect">
            <a:avLst/>
          </a:prstGeom>
          <a:noFill/>
        </p:spPr>
        <p:txBody>
          <a:bodyPr wrap="none" rtlCol="0">
            <a:spAutoFit/>
          </a:bodyPr>
          <a:lstStyle/>
          <a:p>
            <a:r>
              <a:rPr lang="en-US" altLang="zh-CN" sz="1200" dirty="0" smtClean="0"/>
              <a:t>6</a:t>
            </a:r>
            <a:r>
              <a:rPr lang="zh-CN" altLang="en-US" sz="1200" dirty="0" smtClean="0"/>
              <a:t>个月</a:t>
            </a:r>
            <a:endParaRPr lang="zh-CN" altLang="en-US" sz="1200" dirty="0"/>
          </a:p>
        </p:txBody>
      </p:sp>
      <p:sp>
        <p:nvSpPr>
          <p:cNvPr id="24" name="TextBox 23"/>
          <p:cNvSpPr txBox="1"/>
          <p:nvPr/>
        </p:nvSpPr>
        <p:spPr>
          <a:xfrm>
            <a:off x="6194405" y="4880193"/>
            <a:ext cx="724878" cy="276999"/>
          </a:xfrm>
          <a:prstGeom prst="rect">
            <a:avLst/>
          </a:prstGeom>
          <a:noFill/>
        </p:spPr>
        <p:txBody>
          <a:bodyPr wrap="none" rtlCol="0">
            <a:spAutoFit/>
          </a:bodyPr>
          <a:lstStyle/>
          <a:p>
            <a:r>
              <a:rPr lang="en-US" altLang="zh-CN" sz="1200" dirty="0" smtClean="0"/>
              <a:t>1</a:t>
            </a:r>
            <a:r>
              <a:rPr lang="zh-CN" altLang="en-US" sz="1200" dirty="0" smtClean="0"/>
              <a:t>个小时</a:t>
            </a:r>
            <a:endParaRPr lang="zh-CN" altLang="en-US" sz="1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椭圆 60"/>
          <p:cNvSpPr/>
          <p:nvPr/>
        </p:nvSpPr>
        <p:spPr>
          <a:xfrm>
            <a:off x="4139952" y="4653136"/>
            <a:ext cx="720080" cy="64807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4" name="椭圆 63"/>
          <p:cNvSpPr/>
          <p:nvPr/>
        </p:nvSpPr>
        <p:spPr>
          <a:xfrm>
            <a:off x="2771800" y="4221088"/>
            <a:ext cx="648072" cy="57606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7" name="椭圆 66"/>
          <p:cNvSpPr/>
          <p:nvPr/>
        </p:nvSpPr>
        <p:spPr>
          <a:xfrm>
            <a:off x="2627784" y="2852936"/>
            <a:ext cx="648072" cy="57606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7" name="椭圆 56"/>
          <p:cNvSpPr/>
          <p:nvPr/>
        </p:nvSpPr>
        <p:spPr>
          <a:xfrm>
            <a:off x="5436096" y="4365104"/>
            <a:ext cx="648072" cy="57606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6" name="椭圆 35"/>
          <p:cNvSpPr/>
          <p:nvPr/>
        </p:nvSpPr>
        <p:spPr>
          <a:xfrm>
            <a:off x="5508104" y="2708920"/>
            <a:ext cx="648072" cy="57606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 name="TextBox 2"/>
          <p:cNvSpPr txBox="1"/>
          <p:nvPr/>
        </p:nvSpPr>
        <p:spPr>
          <a:xfrm>
            <a:off x="683568" y="1124744"/>
            <a:ext cx="2441694" cy="430887"/>
          </a:xfrm>
          <a:prstGeom prst="rect">
            <a:avLst/>
          </a:prstGeom>
          <a:noFill/>
        </p:spPr>
        <p:txBody>
          <a:bodyPr wrap="none" rtlCol="0">
            <a:spAutoFit/>
          </a:bodyPr>
          <a:lstStyle/>
          <a:p>
            <a:r>
              <a:rPr lang="zh-CN" altLang="en-US" sz="2200" dirty="0" smtClean="0"/>
              <a:t>迈格云店坚实支持</a:t>
            </a:r>
            <a:endParaRPr lang="zh-CN" altLang="en-US" sz="2200" dirty="0"/>
          </a:p>
        </p:txBody>
      </p:sp>
      <p:sp>
        <p:nvSpPr>
          <p:cNvPr id="4" name="TextBox 3"/>
          <p:cNvSpPr txBox="1"/>
          <p:nvPr/>
        </p:nvSpPr>
        <p:spPr>
          <a:xfrm>
            <a:off x="683568" y="2462699"/>
            <a:ext cx="1854995" cy="246221"/>
          </a:xfrm>
          <a:prstGeom prst="rect">
            <a:avLst/>
          </a:prstGeom>
          <a:noFill/>
        </p:spPr>
        <p:txBody>
          <a:bodyPr wrap="none" rtlCol="0">
            <a:spAutoFit/>
          </a:bodyPr>
          <a:lstStyle/>
          <a:p>
            <a:r>
              <a:rPr lang="en-US" altLang="zh-CN" sz="1000" dirty="0" smtClean="0"/>
              <a:t>24</a:t>
            </a:r>
            <a:r>
              <a:rPr lang="zh-CN" altLang="en-US" sz="1000" dirty="0" smtClean="0"/>
              <a:t>小时客服和一对一小二帮扶</a:t>
            </a:r>
            <a:endParaRPr lang="zh-CN" altLang="en-US" sz="1000" dirty="0"/>
          </a:p>
        </p:txBody>
      </p:sp>
      <p:sp>
        <p:nvSpPr>
          <p:cNvPr id="5" name="TextBox 4"/>
          <p:cNvSpPr txBox="1"/>
          <p:nvPr/>
        </p:nvSpPr>
        <p:spPr>
          <a:xfrm>
            <a:off x="2699792" y="2924944"/>
            <a:ext cx="504056" cy="461665"/>
          </a:xfrm>
          <a:prstGeom prst="rect">
            <a:avLst/>
          </a:prstGeom>
          <a:noFill/>
        </p:spPr>
        <p:txBody>
          <a:bodyPr wrap="square" rtlCol="0">
            <a:spAutoFit/>
          </a:bodyPr>
          <a:lstStyle/>
          <a:p>
            <a:r>
              <a:rPr lang="zh-CN" altLang="en-US" sz="1200" dirty="0" smtClean="0"/>
              <a:t>售后支持</a:t>
            </a:r>
            <a:endParaRPr lang="zh-CN" altLang="en-US" sz="1200" dirty="0"/>
          </a:p>
        </p:txBody>
      </p:sp>
      <p:sp>
        <p:nvSpPr>
          <p:cNvPr id="6" name="TextBox 5"/>
          <p:cNvSpPr txBox="1"/>
          <p:nvPr/>
        </p:nvSpPr>
        <p:spPr>
          <a:xfrm>
            <a:off x="683568" y="4365104"/>
            <a:ext cx="1224136" cy="400110"/>
          </a:xfrm>
          <a:prstGeom prst="rect">
            <a:avLst/>
          </a:prstGeom>
          <a:noFill/>
        </p:spPr>
        <p:txBody>
          <a:bodyPr wrap="square" rtlCol="0">
            <a:spAutoFit/>
          </a:bodyPr>
          <a:lstStyle/>
          <a:p>
            <a:r>
              <a:rPr lang="zh-CN" altLang="en-US" sz="1000" dirty="0" smtClean="0"/>
              <a:t>提供货源支持和分</a:t>
            </a:r>
            <a:endParaRPr lang="en-US" altLang="zh-CN" sz="1000" dirty="0" smtClean="0"/>
          </a:p>
          <a:p>
            <a:pPr algn="ctr"/>
            <a:r>
              <a:rPr lang="zh-CN" altLang="en-US" sz="1000" dirty="0" smtClean="0"/>
              <a:t>销平台供货</a:t>
            </a:r>
            <a:endParaRPr lang="zh-CN" altLang="en-US" sz="1000" dirty="0"/>
          </a:p>
        </p:txBody>
      </p:sp>
      <p:grpSp>
        <p:nvGrpSpPr>
          <p:cNvPr id="72" name="组合 71"/>
          <p:cNvGrpSpPr/>
          <p:nvPr/>
        </p:nvGrpSpPr>
        <p:grpSpPr>
          <a:xfrm>
            <a:off x="3923928" y="3140968"/>
            <a:ext cx="1224136" cy="1152128"/>
            <a:chOff x="3923928" y="3140968"/>
            <a:chExt cx="1224136" cy="1152128"/>
          </a:xfrm>
        </p:grpSpPr>
        <p:sp>
          <p:nvSpPr>
            <p:cNvPr id="54" name="椭圆 53"/>
            <p:cNvSpPr/>
            <p:nvPr/>
          </p:nvSpPr>
          <p:spPr>
            <a:xfrm>
              <a:off x="3923928" y="3140968"/>
              <a:ext cx="1224136" cy="115212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TextBox 7"/>
            <p:cNvSpPr txBox="1"/>
            <p:nvPr/>
          </p:nvSpPr>
          <p:spPr>
            <a:xfrm>
              <a:off x="3995936" y="3501008"/>
              <a:ext cx="1107996" cy="461665"/>
            </a:xfrm>
            <a:prstGeom prst="rect">
              <a:avLst/>
            </a:prstGeom>
            <a:noFill/>
          </p:spPr>
          <p:txBody>
            <a:bodyPr wrap="none" rtlCol="0">
              <a:spAutoFit/>
            </a:bodyPr>
            <a:lstStyle/>
            <a:p>
              <a:r>
                <a:rPr lang="zh-CN" altLang="en-US" sz="2400" dirty="0" smtClean="0"/>
                <a:t>易上手</a:t>
              </a:r>
              <a:endParaRPr lang="zh-CN" altLang="en-US" sz="2400" dirty="0"/>
            </a:p>
          </p:txBody>
        </p:sp>
      </p:grpSp>
      <p:sp>
        <p:nvSpPr>
          <p:cNvPr id="7" name="TextBox 6"/>
          <p:cNvSpPr txBox="1"/>
          <p:nvPr/>
        </p:nvSpPr>
        <p:spPr>
          <a:xfrm>
            <a:off x="2771800" y="4293096"/>
            <a:ext cx="648071" cy="461665"/>
          </a:xfrm>
          <a:prstGeom prst="rect">
            <a:avLst/>
          </a:prstGeom>
          <a:noFill/>
        </p:spPr>
        <p:txBody>
          <a:bodyPr wrap="square" rtlCol="0">
            <a:spAutoFit/>
          </a:bodyPr>
          <a:lstStyle/>
          <a:p>
            <a:r>
              <a:rPr lang="zh-CN" altLang="en-US" sz="1200" dirty="0" smtClean="0"/>
              <a:t>供应链支持</a:t>
            </a:r>
            <a:endParaRPr lang="zh-CN" altLang="en-US" sz="1200" dirty="0"/>
          </a:p>
        </p:txBody>
      </p:sp>
      <p:sp>
        <p:nvSpPr>
          <p:cNvPr id="10" name="TextBox 9"/>
          <p:cNvSpPr txBox="1"/>
          <p:nvPr/>
        </p:nvSpPr>
        <p:spPr>
          <a:xfrm>
            <a:off x="1907704" y="5589240"/>
            <a:ext cx="1980029" cy="246221"/>
          </a:xfrm>
          <a:prstGeom prst="rect">
            <a:avLst/>
          </a:prstGeom>
          <a:noFill/>
        </p:spPr>
        <p:txBody>
          <a:bodyPr wrap="none" rtlCol="0">
            <a:spAutoFit/>
          </a:bodyPr>
          <a:lstStyle/>
          <a:p>
            <a:r>
              <a:rPr lang="zh-CN" altLang="en-US" sz="1000" dirty="0" smtClean="0"/>
              <a:t>运营一月，包教会，不怕没经验</a:t>
            </a:r>
            <a:endParaRPr lang="zh-CN" altLang="en-US" sz="1000" dirty="0"/>
          </a:p>
        </p:txBody>
      </p:sp>
      <p:sp>
        <p:nvSpPr>
          <p:cNvPr id="9" name="TextBox 8"/>
          <p:cNvSpPr txBox="1"/>
          <p:nvPr/>
        </p:nvSpPr>
        <p:spPr>
          <a:xfrm>
            <a:off x="4283968" y="4797152"/>
            <a:ext cx="504056" cy="461665"/>
          </a:xfrm>
          <a:prstGeom prst="rect">
            <a:avLst/>
          </a:prstGeom>
          <a:noFill/>
        </p:spPr>
        <p:txBody>
          <a:bodyPr wrap="square" rtlCol="0">
            <a:spAutoFit/>
          </a:bodyPr>
          <a:lstStyle/>
          <a:p>
            <a:r>
              <a:rPr lang="zh-CN" altLang="en-US" sz="1200" dirty="0" smtClean="0"/>
              <a:t>运营支持</a:t>
            </a:r>
            <a:endParaRPr lang="zh-CN" altLang="en-US" sz="1200" dirty="0"/>
          </a:p>
        </p:txBody>
      </p:sp>
      <p:sp>
        <p:nvSpPr>
          <p:cNvPr id="11" name="TextBox 10"/>
          <p:cNvSpPr txBox="1"/>
          <p:nvPr/>
        </p:nvSpPr>
        <p:spPr>
          <a:xfrm>
            <a:off x="5508104" y="4437112"/>
            <a:ext cx="504056" cy="461665"/>
          </a:xfrm>
          <a:prstGeom prst="rect">
            <a:avLst/>
          </a:prstGeom>
          <a:noFill/>
        </p:spPr>
        <p:txBody>
          <a:bodyPr wrap="square" rtlCol="0">
            <a:spAutoFit/>
          </a:bodyPr>
          <a:lstStyle/>
          <a:p>
            <a:r>
              <a:rPr lang="zh-CN" altLang="en-US" sz="1200" dirty="0" smtClean="0"/>
              <a:t>推广支持</a:t>
            </a:r>
            <a:endParaRPr lang="zh-CN" altLang="en-US" sz="1200" dirty="0"/>
          </a:p>
        </p:txBody>
      </p:sp>
      <p:sp>
        <p:nvSpPr>
          <p:cNvPr id="12" name="TextBox 11"/>
          <p:cNvSpPr txBox="1"/>
          <p:nvPr/>
        </p:nvSpPr>
        <p:spPr>
          <a:xfrm>
            <a:off x="6300192" y="5517232"/>
            <a:ext cx="697627" cy="246221"/>
          </a:xfrm>
          <a:prstGeom prst="rect">
            <a:avLst/>
          </a:prstGeom>
          <a:noFill/>
        </p:spPr>
        <p:txBody>
          <a:bodyPr wrap="none" rtlCol="0">
            <a:spAutoFit/>
          </a:bodyPr>
          <a:lstStyle/>
          <a:p>
            <a:r>
              <a:rPr lang="zh-CN" altLang="en-US" sz="1000" dirty="0" smtClean="0"/>
              <a:t>推广一周</a:t>
            </a:r>
            <a:endParaRPr lang="zh-CN" altLang="en-US" sz="1000" dirty="0"/>
          </a:p>
        </p:txBody>
      </p:sp>
      <p:sp>
        <p:nvSpPr>
          <p:cNvPr id="13" name="TextBox 12"/>
          <p:cNvSpPr txBox="1"/>
          <p:nvPr/>
        </p:nvSpPr>
        <p:spPr>
          <a:xfrm>
            <a:off x="7253177" y="5517232"/>
            <a:ext cx="1135247" cy="246221"/>
          </a:xfrm>
          <a:prstGeom prst="rect">
            <a:avLst/>
          </a:prstGeom>
          <a:noFill/>
        </p:spPr>
        <p:txBody>
          <a:bodyPr wrap="none" rtlCol="0">
            <a:spAutoFit/>
          </a:bodyPr>
          <a:lstStyle/>
          <a:p>
            <a:r>
              <a:rPr lang="zh-CN" altLang="en-US" sz="1000" dirty="0" smtClean="0"/>
              <a:t>做到</a:t>
            </a:r>
            <a:r>
              <a:rPr lang="en-US" altLang="zh-CN" sz="1000" dirty="0" smtClean="0"/>
              <a:t>40</a:t>
            </a:r>
            <a:r>
              <a:rPr lang="zh-CN" altLang="en-US" sz="1000" dirty="0" smtClean="0"/>
              <a:t>单</a:t>
            </a:r>
            <a:r>
              <a:rPr lang="en-US" altLang="zh-CN" sz="1000" dirty="0" smtClean="0"/>
              <a:t>/</a:t>
            </a:r>
            <a:r>
              <a:rPr lang="zh-CN" altLang="en-US" sz="1000" dirty="0" smtClean="0"/>
              <a:t>天以上</a:t>
            </a:r>
            <a:endParaRPr lang="zh-CN" altLang="en-US" sz="1000" dirty="0"/>
          </a:p>
        </p:txBody>
      </p:sp>
      <p:sp>
        <p:nvSpPr>
          <p:cNvPr id="14" name="TextBox 13"/>
          <p:cNvSpPr txBox="1"/>
          <p:nvPr/>
        </p:nvSpPr>
        <p:spPr>
          <a:xfrm>
            <a:off x="8172400" y="4005064"/>
            <a:ext cx="697627" cy="246221"/>
          </a:xfrm>
          <a:prstGeom prst="rect">
            <a:avLst/>
          </a:prstGeom>
          <a:noFill/>
        </p:spPr>
        <p:txBody>
          <a:bodyPr wrap="none" rtlCol="0">
            <a:spAutoFit/>
          </a:bodyPr>
          <a:lstStyle/>
          <a:p>
            <a:r>
              <a:rPr lang="zh-CN" altLang="en-US" sz="1000" dirty="0" smtClean="0"/>
              <a:t>开店手续</a:t>
            </a:r>
            <a:endParaRPr lang="zh-CN" altLang="en-US" sz="1000" dirty="0"/>
          </a:p>
        </p:txBody>
      </p:sp>
      <p:sp>
        <p:nvSpPr>
          <p:cNvPr id="15" name="TextBox 14"/>
          <p:cNvSpPr txBox="1"/>
          <p:nvPr/>
        </p:nvSpPr>
        <p:spPr>
          <a:xfrm>
            <a:off x="7308304" y="4293096"/>
            <a:ext cx="697627" cy="246221"/>
          </a:xfrm>
          <a:prstGeom prst="rect">
            <a:avLst/>
          </a:prstGeom>
          <a:noFill/>
        </p:spPr>
        <p:txBody>
          <a:bodyPr wrap="none" rtlCol="0">
            <a:spAutoFit/>
          </a:bodyPr>
          <a:lstStyle/>
          <a:p>
            <a:r>
              <a:rPr lang="zh-CN" altLang="en-US" sz="1000" dirty="0" smtClean="0"/>
              <a:t>货物上架</a:t>
            </a:r>
            <a:endParaRPr lang="zh-CN" altLang="en-US" sz="1000" dirty="0"/>
          </a:p>
        </p:txBody>
      </p:sp>
      <p:sp>
        <p:nvSpPr>
          <p:cNvPr id="16" name="TextBox 15"/>
          <p:cNvSpPr txBox="1"/>
          <p:nvPr/>
        </p:nvSpPr>
        <p:spPr>
          <a:xfrm>
            <a:off x="7402765" y="3717032"/>
            <a:ext cx="697627" cy="246221"/>
          </a:xfrm>
          <a:prstGeom prst="rect">
            <a:avLst/>
          </a:prstGeom>
          <a:noFill/>
        </p:spPr>
        <p:txBody>
          <a:bodyPr wrap="none" rtlCol="0">
            <a:spAutoFit/>
          </a:bodyPr>
          <a:lstStyle/>
          <a:p>
            <a:r>
              <a:rPr lang="zh-CN" altLang="en-US" sz="1000" dirty="0" smtClean="0"/>
              <a:t>陈列指导</a:t>
            </a:r>
            <a:endParaRPr lang="zh-CN" altLang="en-US" sz="1000" dirty="0"/>
          </a:p>
        </p:txBody>
      </p:sp>
      <p:sp>
        <p:nvSpPr>
          <p:cNvPr id="18" name="TextBox 17"/>
          <p:cNvSpPr txBox="1"/>
          <p:nvPr/>
        </p:nvSpPr>
        <p:spPr>
          <a:xfrm>
            <a:off x="7524328" y="2719953"/>
            <a:ext cx="954107" cy="246221"/>
          </a:xfrm>
          <a:prstGeom prst="rect">
            <a:avLst/>
          </a:prstGeom>
          <a:noFill/>
        </p:spPr>
        <p:txBody>
          <a:bodyPr wrap="none" rtlCol="0">
            <a:spAutoFit/>
          </a:bodyPr>
          <a:lstStyle/>
          <a:p>
            <a:r>
              <a:rPr lang="zh-CN" altLang="en-US" sz="1000" dirty="0" smtClean="0"/>
              <a:t>提供物品支持</a:t>
            </a:r>
            <a:endParaRPr lang="zh-CN" altLang="en-US" sz="1000" dirty="0"/>
          </a:p>
        </p:txBody>
      </p:sp>
      <p:sp>
        <p:nvSpPr>
          <p:cNvPr id="19" name="TextBox 18"/>
          <p:cNvSpPr txBox="1"/>
          <p:nvPr/>
        </p:nvSpPr>
        <p:spPr>
          <a:xfrm>
            <a:off x="6652101" y="3079993"/>
            <a:ext cx="697627" cy="246221"/>
          </a:xfrm>
          <a:prstGeom prst="rect">
            <a:avLst/>
          </a:prstGeom>
          <a:noFill/>
        </p:spPr>
        <p:txBody>
          <a:bodyPr wrap="none" rtlCol="0">
            <a:spAutoFit/>
          </a:bodyPr>
          <a:lstStyle/>
          <a:p>
            <a:r>
              <a:rPr lang="zh-CN" altLang="en-US" sz="1000" dirty="0" smtClean="0"/>
              <a:t>帮忙选址</a:t>
            </a:r>
            <a:endParaRPr lang="zh-CN" altLang="en-US" sz="1000" dirty="0"/>
          </a:p>
        </p:txBody>
      </p:sp>
      <p:sp>
        <p:nvSpPr>
          <p:cNvPr id="20" name="TextBox 19"/>
          <p:cNvSpPr txBox="1"/>
          <p:nvPr/>
        </p:nvSpPr>
        <p:spPr>
          <a:xfrm>
            <a:off x="5580112" y="2780928"/>
            <a:ext cx="504055" cy="461665"/>
          </a:xfrm>
          <a:prstGeom prst="rect">
            <a:avLst/>
          </a:prstGeom>
          <a:noFill/>
        </p:spPr>
        <p:txBody>
          <a:bodyPr wrap="square" rtlCol="0">
            <a:spAutoFit/>
          </a:bodyPr>
          <a:lstStyle/>
          <a:p>
            <a:r>
              <a:rPr lang="zh-CN" altLang="en-US" sz="1200" dirty="0" smtClean="0"/>
              <a:t>开店支持</a:t>
            </a:r>
            <a:endParaRPr lang="zh-CN" altLang="en-US" sz="1200" dirty="0"/>
          </a:p>
        </p:txBody>
      </p:sp>
      <p:sp>
        <p:nvSpPr>
          <p:cNvPr id="21" name="TextBox 20"/>
          <p:cNvSpPr txBox="1"/>
          <p:nvPr/>
        </p:nvSpPr>
        <p:spPr>
          <a:xfrm>
            <a:off x="7928500" y="1423809"/>
            <a:ext cx="1107996" cy="276999"/>
          </a:xfrm>
          <a:prstGeom prst="rect">
            <a:avLst/>
          </a:prstGeom>
          <a:noFill/>
        </p:spPr>
        <p:txBody>
          <a:bodyPr wrap="none" rtlCol="0">
            <a:spAutoFit/>
          </a:bodyPr>
          <a:lstStyle/>
          <a:p>
            <a:r>
              <a:rPr lang="zh-CN" altLang="en-US" sz="1200" dirty="0" smtClean="0"/>
              <a:t>强大技术团队</a:t>
            </a:r>
            <a:endParaRPr lang="zh-CN" altLang="en-US" sz="1200" dirty="0"/>
          </a:p>
        </p:txBody>
      </p:sp>
      <p:sp>
        <p:nvSpPr>
          <p:cNvPr id="22" name="TextBox 21"/>
          <p:cNvSpPr txBox="1"/>
          <p:nvPr/>
        </p:nvSpPr>
        <p:spPr>
          <a:xfrm>
            <a:off x="6948264" y="1783849"/>
            <a:ext cx="1107996" cy="276999"/>
          </a:xfrm>
          <a:prstGeom prst="rect">
            <a:avLst/>
          </a:prstGeom>
          <a:noFill/>
        </p:spPr>
        <p:txBody>
          <a:bodyPr wrap="none" rtlCol="0">
            <a:spAutoFit/>
          </a:bodyPr>
          <a:lstStyle/>
          <a:p>
            <a:r>
              <a:rPr lang="zh-CN" altLang="en-US" sz="1200" dirty="0" smtClean="0"/>
              <a:t>十大交易平台</a:t>
            </a:r>
            <a:endParaRPr lang="zh-CN" altLang="en-US" sz="1200" dirty="0"/>
          </a:p>
        </p:txBody>
      </p:sp>
      <p:sp>
        <p:nvSpPr>
          <p:cNvPr id="23" name="TextBox 22"/>
          <p:cNvSpPr txBox="1"/>
          <p:nvPr/>
        </p:nvSpPr>
        <p:spPr>
          <a:xfrm>
            <a:off x="5796136" y="1423809"/>
            <a:ext cx="1261884" cy="276999"/>
          </a:xfrm>
          <a:prstGeom prst="rect">
            <a:avLst/>
          </a:prstGeom>
          <a:noFill/>
        </p:spPr>
        <p:txBody>
          <a:bodyPr wrap="none" rtlCol="0">
            <a:spAutoFit/>
          </a:bodyPr>
          <a:lstStyle/>
          <a:p>
            <a:r>
              <a:rPr lang="zh-CN" altLang="en-US" sz="1200" dirty="0" smtClean="0"/>
              <a:t>全方位技术支持</a:t>
            </a:r>
            <a:endParaRPr lang="zh-CN" altLang="en-US" sz="1200" dirty="0"/>
          </a:p>
        </p:txBody>
      </p:sp>
      <p:sp>
        <p:nvSpPr>
          <p:cNvPr id="31" name="椭圆 30"/>
          <p:cNvSpPr/>
          <p:nvPr/>
        </p:nvSpPr>
        <p:spPr>
          <a:xfrm>
            <a:off x="4860032" y="1484784"/>
            <a:ext cx="648072" cy="57606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4" name="TextBox 23"/>
          <p:cNvSpPr txBox="1"/>
          <p:nvPr/>
        </p:nvSpPr>
        <p:spPr>
          <a:xfrm>
            <a:off x="4932040" y="1556792"/>
            <a:ext cx="504056" cy="461665"/>
          </a:xfrm>
          <a:prstGeom prst="rect">
            <a:avLst/>
          </a:prstGeom>
          <a:noFill/>
        </p:spPr>
        <p:txBody>
          <a:bodyPr wrap="square" rtlCol="0">
            <a:spAutoFit/>
          </a:bodyPr>
          <a:lstStyle/>
          <a:p>
            <a:r>
              <a:rPr lang="zh-CN" altLang="en-US" sz="1200" dirty="0" smtClean="0"/>
              <a:t>技术支持</a:t>
            </a:r>
            <a:endParaRPr lang="zh-CN" altLang="en-US" sz="1200" dirty="0"/>
          </a:p>
        </p:txBody>
      </p:sp>
      <p:sp>
        <p:nvSpPr>
          <p:cNvPr id="29" name="矩形 28"/>
          <p:cNvSpPr/>
          <p:nvPr/>
        </p:nvSpPr>
        <p:spPr>
          <a:xfrm>
            <a:off x="5436096" y="1567825"/>
            <a:ext cx="3223684" cy="307777"/>
          </a:xfrm>
          <a:prstGeom prst="rect">
            <a:avLst/>
          </a:prstGeom>
        </p:spPr>
        <p:txBody>
          <a:bodyPr wrap="square">
            <a:spAutoFit/>
          </a:bodyPr>
          <a:lstStyle/>
          <a:p>
            <a:r>
              <a:rPr lang="en-US" altLang="zh-CN" sz="1400" dirty="0" smtClean="0">
                <a:solidFill>
                  <a:srgbClr val="002060"/>
                </a:solidFill>
              </a:rPr>
              <a:t>………………………………….………………..…..…</a:t>
            </a:r>
            <a:endParaRPr lang="zh-CN" altLang="en-US" sz="1400" dirty="0">
              <a:solidFill>
                <a:srgbClr val="002060"/>
              </a:solidFill>
            </a:endParaRPr>
          </a:p>
        </p:txBody>
      </p:sp>
      <p:sp>
        <p:nvSpPr>
          <p:cNvPr id="33" name="矩形 32"/>
          <p:cNvSpPr/>
          <p:nvPr/>
        </p:nvSpPr>
        <p:spPr>
          <a:xfrm>
            <a:off x="8244408" y="1628800"/>
            <a:ext cx="360040" cy="276999"/>
          </a:xfrm>
          <a:prstGeom prst="rect">
            <a:avLst/>
          </a:prstGeom>
        </p:spPr>
        <p:txBody>
          <a:bodyPr wrap="square">
            <a:spAutoFit/>
          </a:bodyPr>
          <a:lstStyle/>
          <a:p>
            <a:r>
              <a:rPr lang="zh-CN" altLang="en-US" sz="1200" dirty="0" smtClean="0">
                <a:solidFill>
                  <a:schemeClr val="bg1"/>
                </a:solidFill>
              </a:rPr>
              <a:t>●</a:t>
            </a:r>
            <a:endParaRPr lang="zh-CN" altLang="en-US" sz="1200" dirty="0">
              <a:solidFill>
                <a:schemeClr val="bg1"/>
              </a:solidFill>
            </a:endParaRPr>
          </a:p>
        </p:txBody>
      </p:sp>
      <p:sp>
        <p:nvSpPr>
          <p:cNvPr id="34" name="矩形 33"/>
          <p:cNvSpPr/>
          <p:nvPr/>
        </p:nvSpPr>
        <p:spPr>
          <a:xfrm>
            <a:off x="7308304" y="1628800"/>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38" name="矩形 37"/>
          <p:cNvSpPr/>
          <p:nvPr/>
        </p:nvSpPr>
        <p:spPr>
          <a:xfrm>
            <a:off x="6084168" y="2852936"/>
            <a:ext cx="3223684" cy="307777"/>
          </a:xfrm>
          <a:prstGeom prst="rect">
            <a:avLst/>
          </a:prstGeom>
        </p:spPr>
        <p:txBody>
          <a:bodyPr wrap="square">
            <a:spAutoFit/>
          </a:bodyPr>
          <a:lstStyle/>
          <a:p>
            <a:r>
              <a:rPr lang="en-US" altLang="zh-CN" sz="1400" dirty="0" smtClean="0">
                <a:solidFill>
                  <a:srgbClr val="002060"/>
                </a:solidFill>
              </a:rPr>
              <a:t>……………………………….………………..</a:t>
            </a:r>
            <a:endParaRPr lang="zh-CN" altLang="en-US" sz="1400" dirty="0">
              <a:solidFill>
                <a:srgbClr val="002060"/>
              </a:solidFill>
            </a:endParaRPr>
          </a:p>
        </p:txBody>
      </p:sp>
      <p:sp>
        <p:nvSpPr>
          <p:cNvPr id="39" name="矩形 38"/>
          <p:cNvSpPr/>
          <p:nvPr/>
        </p:nvSpPr>
        <p:spPr>
          <a:xfrm>
            <a:off x="7884368" y="2924944"/>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41" name="TextBox 40"/>
          <p:cNvSpPr txBox="1"/>
          <p:nvPr/>
        </p:nvSpPr>
        <p:spPr>
          <a:xfrm>
            <a:off x="8388424" y="2996952"/>
            <a:ext cx="369332" cy="792088"/>
          </a:xfrm>
          <a:prstGeom prst="rect">
            <a:avLst/>
          </a:prstGeom>
          <a:noFill/>
        </p:spPr>
        <p:txBody>
          <a:bodyPr vert="eaVert" wrap="square" rtlCol="0">
            <a:spAutoFit/>
          </a:bodyPr>
          <a:lstStyle/>
          <a:p>
            <a:r>
              <a:rPr lang="en-US" altLang="zh-CN" sz="1200" dirty="0" smtClean="0">
                <a:solidFill>
                  <a:srgbClr val="002060"/>
                </a:solidFill>
              </a:rPr>
              <a:t>……....……</a:t>
            </a:r>
            <a:endParaRPr lang="zh-CN" altLang="en-US" sz="1200" dirty="0"/>
          </a:p>
        </p:txBody>
      </p:sp>
      <p:sp>
        <p:nvSpPr>
          <p:cNvPr id="44" name="TextBox 43"/>
          <p:cNvSpPr txBox="1"/>
          <p:nvPr/>
        </p:nvSpPr>
        <p:spPr>
          <a:xfrm>
            <a:off x="7308774" y="3440033"/>
            <a:ext cx="1367682" cy="276999"/>
          </a:xfrm>
          <a:prstGeom prst="rect">
            <a:avLst/>
          </a:prstGeom>
          <a:noFill/>
        </p:spPr>
        <p:txBody>
          <a:bodyPr wrap="none" rtlCol="0">
            <a:spAutoFit/>
          </a:bodyPr>
          <a:lstStyle/>
          <a:p>
            <a:r>
              <a:rPr lang="en-US" altLang="zh-CN" sz="1200" dirty="0" smtClean="0"/>
              <a:t>……...……..………….…</a:t>
            </a:r>
            <a:endParaRPr lang="zh-CN" altLang="en-US" sz="1200" dirty="0"/>
          </a:p>
        </p:txBody>
      </p:sp>
      <p:sp>
        <p:nvSpPr>
          <p:cNvPr id="45" name="矩形 44"/>
          <p:cNvSpPr/>
          <p:nvPr/>
        </p:nvSpPr>
        <p:spPr>
          <a:xfrm>
            <a:off x="8172400" y="3512041"/>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47" name="TextBox 46"/>
          <p:cNvSpPr txBox="1"/>
          <p:nvPr/>
        </p:nvSpPr>
        <p:spPr>
          <a:xfrm>
            <a:off x="7906821" y="3284984"/>
            <a:ext cx="697627" cy="246221"/>
          </a:xfrm>
          <a:prstGeom prst="rect">
            <a:avLst/>
          </a:prstGeom>
          <a:noFill/>
        </p:spPr>
        <p:txBody>
          <a:bodyPr wrap="none" rtlCol="0">
            <a:spAutoFit/>
          </a:bodyPr>
          <a:lstStyle/>
          <a:p>
            <a:r>
              <a:rPr lang="zh-CN" altLang="en-US" sz="1000" dirty="0" smtClean="0"/>
              <a:t>进货指导</a:t>
            </a:r>
            <a:endParaRPr lang="zh-CN" altLang="en-US" sz="1000" dirty="0"/>
          </a:p>
        </p:txBody>
      </p:sp>
      <p:sp>
        <p:nvSpPr>
          <p:cNvPr id="48" name="TextBox 47"/>
          <p:cNvSpPr txBox="1"/>
          <p:nvPr/>
        </p:nvSpPr>
        <p:spPr>
          <a:xfrm>
            <a:off x="7227004" y="3573016"/>
            <a:ext cx="369332" cy="936104"/>
          </a:xfrm>
          <a:prstGeom prst="rect">
            <a:avLst/>
          </a:prstGeom>
          <a:noFill/>
        </p:spPr>
        <p:txBody>
          <a:bodyPr vert="eaVert" wrap="square" rtlCol="0">
            <a:spAutoFit/>
          </a:bodyPr>
          <a:lstStyle/>
          <a:p>
            <a:r>
              <a:rPr lang="en-US" altLang="zh-CN" sz="1200" dirty="0" smtClean="0">
                <a:solidFill>
                  <a:srgbClr val="002060"/>
                </a:solidFill>
              </a:rPr>
              <a:t>……..…....…</a:t>
            </a:r>
            <a:endParaRPr lang="zh-CN" altLang="en-US" sz="1200" dirty="0"/>
          </a:p>
        </p:txBody>
      </p:sp>
      <p:sp>
        <p:nvSpPr>
          <p:cNvPr id="50" name="矩形 49"/>
          <p:cNvSpPr/>
          <p:nvPr/>
        </p:nvSpPr>
        <p:spPr>
          <a:xfrm>
            <a:off x="7236296" y="3728065"/>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51" name="TextBox 50"/>
          <p:cNvSpPr txBox="1"/>
          <p:nvPr/>
        </p:nvSpPr>
        <p:spPr>
          <a:xfrm>
            <a:off x="7308304" y="4077072"/>
            <a:ext cx="1713931" cy="276999"/>
          </a:xfrm>
          <a:prstGeom prst="rect">
            <a:avLst/>
          </a:prstGeom>
          <a:noFill/>
        </p:spPr>
        <p:txBody>
          <a:bodyPr wrap="none" rtlCol="0">
            <a:spAutoFit/>
          </a:bodyPr>
          <a:lstStyle/>
          <a:p>
            <a:r>
              <a:rPr lang="en-US" altLang="zh-CN" sz="1200" dirty="0" smtClean="0"/>
              <a:t>……………..……………….….…</a:t>
            </a:r>
            <a:endParaRPr lang="zh-CN" altLang="en-US" sz="1200" dirty="0"/>
          </a:p>
        </p:txBody>
      </p:sp>
      <p:sp>
        <p:nvSpPr>
          <p:cNvPr id="52" name="矩形 51"/>
          <p:cNvSpPr/>
          <p:nvPr/>
        </p:nvSpPr>
        <p:spPr>
          <a:xfrm>
            <a:off x="7524328" y="4149080"/>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53" name="矩形 52"/>
          <p:cNvSpPr/>
          <p:nvPr/>
        </p:nvSpPr>
        <p:spPr>
          <a:xfrm>
            <a:off x="8388424" y="4160113"/>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56" name="TextBox 55"/>
          <p:cNvSpPr txBox="1"/>
          <p:nvPr/>
        </p:nvSpPr>
        <p:spPr>
          <a:xfrm>
            <a:off x="5580112" y="4941168"/>
            <a:ext cx="369332" cy="792088"/>
          </a:xfrm>
          <a:prstGeom prst="rect">
            <a:avLst/>
          </a:prstGeom>
          <a:noFill/>
        </p:spPr>
        <p:txBody>
          <a:bodyPr vert="eaVert" wrap="square" rtlCol="0">
            <a:spAutoFit/>
          </a:bodyPr>
          <a:lstStyle/>
          <a:p>
            <a:r>
              <a:rPr lang="en-US" altLang="zh-CN" sz="1200" dirty="0" smtClean="0">
                <a:solidFill>
                  <a:srgbClr val="002060"/>
                </a:solidFill>
              </a:rPr>
              <a:t>……....…</a:t>
            </a:r>
            <a:endParaRPr lang="zh-CN" altLang="en-US" sz="1200" dirty="0"/>
          </a:p>
        </p:txBody>
      </p:sp>
      <p:sp>
        <p:nvSpPr>
          <p:cNvPr id="55" name="矩形 54"/>
          <p:cNvSpPr/>
          <p:nvPr/>
        </p:nvSpPr>
        <p:spPr>
          <a:xfrm>
            <a:off x="5652120" y="5229200"/>
            <a:ext cx="3223684" cy="307777"/>
          </a:xfrm>
          <a:prstGeom prst="rect">
            <a:avLst/>
          </a:prstGeom>
        </p:spPr>
        <p:txBody>
          <a:bodyPr wrap="square">
            <a:spAutoFit/>
          </a:bodyPr>
          <a:lstStyle/>
          <a:p>
            <a:r>
              <a:rPr lang="en-US" altLang="zh-CN" sz="1400" dirty="0" smtClean="0">
                <a:solidFill>
                  <a:srgbClr val="002060"/>
                </a:solidFill>
              </a:rPr>
              <a:t>……………………………….……..</a:t>
            </a:r>
            <a:endParaRPr lang="zh-CN" altLang="en-US" sz="1400" dirty="0">
              <a:solidFill>
                <a:srgbClr val="002060"/>
              </a:solidFill>
            </a:endParaRPr>
          </a:p>
        </p:txBody>
      </p:sp>
      <p:sp>
        <p:nvSpPr>
          <p:cNvPr id="58" name="矩形 57"/>
          <p:cNvSpPr/>
          <p:nvPr/>
        </p:nvSpPr>
        <p:spPr>
          <a:xfrm>
            <a:off x="6516216" y="5301208"/>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59" name="矩形 58"/>
          <p:cNvSpPr/>
          <p:nvPr/>
        </p:nvSpPr>
        <p:spPr>
          <a:xfrm>
            <a:off x="7452320" y="5301208"/>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60" name="TextBox 59"/>
          <p:cNvSpPr txBox="1"/>
          <p:nvPr/>
        </p:nvSpPr>
        <p:spPr>
          <a:xfrm>
            <a:off x="4355976" y="5301208"/>
            <a:ext cx="369332" cy="792088"/>
          </a:xfrm>
          <a:prstGeom prst="rect">
            <a:avLst/>
          </a:prstGeom>
          <a:noFill/>
        </p:spPr>
        <p:txBody>
          <a:bodyPr vert="eaVert" wrap="square" rtlCol="0">
            <a:spAutoFit/>
          </a:bodyPr>
          <a:lstStyle/>
          <a:p>
            <a:r>
              <a:rPr lang="en-US" altLang="zh-CN" sz="1200" dirty="0" smtClean="0">
                <a:solidFill>
                  <a:srgbClr val="002060"/>
                </a:solidFill>
              </a:rPr>
              <a:t>…....…</a:t>
            </a:r>
            <a:endParaRPr lang="zh-CN" altLang="en-US" sz="1200" dirty="0"/>
          </a:p>
        </p:txBody>
      </p:sp>
      <p:sp>
        <p:nvSpPr>
          <p:cNvPr id="62" name="TextBox 61"/>
          <p:cNvSpPr txBox="1"/>
          <p:nvPr/>
        </p:nvSpPr>
        <p:spPr>
          <a:xfrm>
            <a:off x="3779912" y="5517232"/>
            <a:ext cx="790601" cy="276999"/>
          </a:xfrm>
          <a:prstGeom prst="rect">
            <a:avLst/>
          </a:prstGeom>
          <a:noFill/>
        </p:spPr>
        <p:txBody>
          <a:bodyPr wrap="none" rtlCol="0">
            <a:spAutoFit/>
          </a:bodyPr>
          <a:lstStyle/>
          <a:p>
            <a:r>
              <a:rPr lang="en-US" altLang="zh-CN" sz="1200" dirty="0" smtClean="0"/>
              <a:t>………..……</a:t>
            </a:r>
            <a:endParaRPr lang="zh-CN" altLang="en-US" sz="1200" dirty="0"/>
          </a:p>
        </p:txBody>
      </p:sp>
      <p:sp>
        <p:nvSpPr>
          <p:cNvPr id="63" name="矩形 62"/>
          <p:cNvSpPr/>
          <p:nvPr/>
        </p:nvSpPr>
        <p:spPr>
          <a:xfrm>
            <a:off x="3707904" y="5600273"/>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65" name="TextBox 64"/>
          <p:cNvSpPr txBox="1"/>
          <p:nvPr/>
        </p:nvSpPr>
        <p:spPr>
          <a:xfrm>
            <a:off x="1908937" y="4365104"/>
            <a:ext cx="934871" cy="276999"/>
          </a:xfrm>
          <a:prstGeom prst="rect">
            <a:avLst/>
          </a:prstGeom>
          <a:noFill/>
        </p:spPr>
        <p:txBody>
          <a:bodyPr wrap="none" rtlCol="0">
            <a:spAutoFit/>
          </a:bodyPr>
          <a:lstStyle/>
          <a:p>
            <a:r>
              <a:rPr lang="en-US" altLang="zh-CN" sz="1200" dirty="0" smtClean="0"/>
              <a:t>…………...……</a:t>
            </a:r>
            <a:endParaRPr lang="zh-CN" altLang="en-US" sz="1200" dirty="0"/>
          </a:p>
        </p:txBody>
      </p:sp>
      <p:sp>
        <p:nvSpPr>
          <p:cNvPr id="66" name="矩形 65"/>
          <p:cNvSpPr/>
          <p:nvPr/>
        </p:nvSpPr>
        <p:spPr>
          <a:xfrm>
            <a:off x="1835696" y="4437112"/>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68" name="TextBox 67"/>
          <p:cNvSpPr txBox="1"/>
          <p:nvPr/>
        </p:nvSpPr>
        <p:spPr>
          <a:xfrm>
            <a:off x="1763688" y="2996952"/>
            <a:ext cx="934871" cy="276999"/>
          </a:xfrm>
          <a:prstGeom prst="rect">
            <a:avLst/>
          </a:prstGeom>
          <a:noFill/>
        </p:spPr>
        <p:txBody>
          <a:bodyPr wrap="none" rtlCol="0">
            <a:spAutoFit/>
          </a:bodyPr>
          <a:lstStyle/>
          <a:p>
            <a:r>
              <a:rPr lang="en-US" altLang="zh-CN" sz="1200" dirty="0" smtClean="0"/>
              <a:t>…………...……</a:t>
            </a:r>
            <a:endParaRPr lang="zh-CN" altLang="en-US" sz="1200" dirty="0"/>
          </a:p>
        </p:txBody>
      </p:sp>
      <p:sp>
        <p:nvSpPr>
          <p:cNvPr id="69" name="TextBox 68"/>
          <p:cNvSpPr txBox="1"/>
          <p:nvPr/>
        </p:nvSpPr>
        <p:spPr>
          <a:xfrm>
            <a:off x="1691680" y="2780928"/>
            <a:ext cx="369332" cy="576064"/>
          </a:xfrm>
          <a:prstGeom prst="rect">
            <a:avLst/>
          </a:prstGeom>
          <a:noFill/>
        </p:spPr>
        <p:txBody>
          <a:bodyPr vert="eaVert" wrap="square" rtlCol="0">
            <a:spAutoFit/>
          </a:bodyPr>
          <a:lstStyle/>
          <a:p>
            <a:r>
              <a:rPr lang="en-US" altLang="zh-CN" sz="1200" dirty="0" smtClean="0">
                <a:solidFill>
                  <a:srgbClr val="002060"/>
                </a:solidFill>
              </a:rPr>
              <a:t>..…..…</a:t>
            </a:r>
            <a:endParaRPr lang="zh-CN" altLang="en-US" sz="1200" dirty="0"/>
          </a:p>
        </p:txBody>
      </p:sp>
      <p:sp>
        <p:nvSpPr>
          <p:cNvPr id="70" name="矩形 69"/>
          <p:cNvSpPr/>
          <p:nvPr/>
        </p:nvSpPr>
        <p:spPr>
          <a:xfrm>
            <a:off x="1691680" y="2647945"/>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73" name="矩形 72"/>
          <p:cNvSpPr/>
          <p:nvPr/>
        </p:nvSpPr>
        <p:spPr>
          <a:xfrm>
            <a:off x="6876256" y="2935977"/>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
        <p:nvSpPr>
          <p:cNvPr id="74" name="矩形 73"/>
          <p:cNvSpPr/>
          <p:nvPr/>
        </p:nvSpPr>
        <p:spPr>
          <a:xfrm>
            <a:off x="6228184" y="1628800"/>
            <a:ext cx="360040" cy="276999"/>
          </a:xfrm>
          <a:prstGeom prst="rect">
            <a:avLst/>
          </a:prstGeom>
        </p:spPr>
        <p:txBody>
          <a:bodyPr wrap="square">
            <a:spAutoFit/>
          </a:bodyPr>
          <a:lstStyle/>
          <a:p>
            <a:r>
              <a:rPr lang="zh-CN" altLang="en-US" sz="1200" dirty="0" smtClean="0">
                <a:solidFill>
                  <a:schemeClr val="accent3"/>
                </a:solidFill>
              </a:rPr>
              <a:t>●</a:t>
            </a:r>
            <a:endParaRPr lang="zh-CN" altLang="en-US" sz="1200" dirty="0">
              <a:solidFill>
                <a:schemeClr val="accent3"/>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3568" y="1268760"/>
            <a:ext cx="1980029" cy="400110"/>
          </a:xfrm>
          <a:prstGeom prst="rect">
            <a:avLst/>
          </a:prstGeom>
          <a:noFill/>
        </p:spPr>
        <p:txBody>
          <a:bodyPr wrap="none" rtlCol="0">
            <a:spAutoFit/>
          </a:bodyPr>
          <a:lstStyle/>
          <a:p>
            <a:r>
              <a:rPr lang="zh-CN" altLang="en-US" sz="2000" dirty="0" smtClean="0"/>
              <a:t>迈格云店的推广</a:t>
            </a:r>
            <a:endParaRPr lang="zh-CN" altLang="en-US" sz="2000" dirty="0"/>
          </a:p>
        </p:txBody>
      </p:sp>
      <p:sp>
        <p:nvSpPr>
          <p:cNvPr id="4" name="TextBox 3"/>
          <p:cNvSpPr txBox="1"/>
          <p:nvPr/>
        </p:nvSpPr>
        <p:spPr>
          <a:xfrm>
            <a:off x="1619672" y="2276872"/>
            <a:ext cx="2159566" cy="307777"/>
          </a:xfrm>
          <a:prstGeom prst="rect">
            <a:avLst/>
          </a:prstGeom>
          <a:noFill/>
        </p:spPr>
        <p:txBody>
          <a:bodyPr wrap="none" rtlCol="0">
            <a:spAutoFit/>
          </a:bodyPr>
          <a:lstStyle/>
          <a:p>
            <a:r>
              <a:rPr lang="zh-CN" altLang="en-US" sz="1400" dirty="0" smtClean="0"/>
              <a:t>主要是迈格云店公司负责</a:t>
            </a:r>
            <a:endParaRPr lang="zh-CN" altLang="en-US" sz="1400" dirty="0"/>
          </a:p>
        </p:txBody>
      </p:sp>
      <p:sp>
        <p:nvSpPr>
          <p:cNvPr id="7" name="TextBox 6"/>
          <p:cNvSpPr txBox="1"/>
          <p:nvPr/>
        </p:nvSpPr>
        <p:spPr>
          <a:xfrm>
            <a:off x="4067944" y="3007985"/>
            <a:ext cx="564578" cy="276999"/>
          </a:xfrm>
          <a:prstGeom prst="rect">
            <a:avLst/>
          </a:prstGeom>
          <a:noFill/>
        </p:spPr>
        <p:txBody>
          <a:bodyPr wrap="none" rtlCol="0">
            <a:spAutoFit/>
          </a:bodyPr>
          <a:lstStyle/>
          <a:p>
            <a:r>
              <a:rPr lang="en-US" altLang="zh-CN" sz="1200" dirty="0" smtClean="0"/>
              <a:t>DM</a:t>
            </a:r>
            <a:r>
              <a:rPr lang="zh-CN" altLang="en-US" sz="1200" dirty="0" smtClean="0"/>
              <a:t>单</a:t>
            </a:r>
            <a:endParaRPr lang="zh-CN" altLang="en-US" sz="1200" dirty="0"/>
          </a:p>
        </p:txBody>
      </p:sp>
      <p:sp>
        <p:nvSpPr>
          <p:cNvPr id="8" name="TextBox 7"/>
          <p:cNvSpPr txBox="1"/>
          <p:nvPr/>
        </p:nvSpPr>
        <p:spPr>
          <a:xfrm>
            <a:off x="6815861" y="3007985"/>
            <a:ext cx="492443" cy="276999"/>
          </a:xfrm>
          <a:prstGeom prst="rect">
            <a:avLst/>
          </a:prstGeom>
          <a:noFill/>
        </p:spPr>
        <p:txBody>
          <a:bodyPr wrap="none" rtlCol="0">
            <a:spAutoFit/>
          </a:bodyPr>
          <a:lstStyle/>
          <a:p>
            <a:r>
              <a:rPr lang="zh-CN" altLang="en-US" sz="1200" dirty="0" smtClean="0"/>
              <a:t>海报</a:t>
            </a:r>
            <a:endParaRPr lang="zh-CN" altLang="en-US" sz="1200" dirty="0"/>
          </a:p>
        </p:txBody>
      </p:sp>
      <p:sp>
        <p:nvSpPr>
          <p:cNvPr id="9" name="TextBox 8"/>
          <p:cNvSpPr txBox="1"/>
          <p:nvPr/>
        </p:nvSpPr>
        <p:spPr>
          <a:xfrm>
            <a:off x="4071415" y="5589240"/>
            <a:ext cx="572593" cy="276999"/>
          </a:xfrm>
          <a:prstGeom prst="rect">
            <a:avLst/>
          </a:prstGeom>
          <a:noFill/>
        </p:spPr>
        <p:txBody>
          <a:bodyPr wrap="none" rtlCol="0">
            <a:spAutoFit/>
          </a:bodyPr>
          <a:lstStyle/>
          <a:p>
            <a:r>
              <a:rPr lang="en-US" altLang="zh-CN" sz="1200" dirty="0" smtClean="0"/>
              <a:t>X</a:t>
            </a:r>
            <a:r>
              <a:rPr lang="zh-CN" altLang="en-US" sz="1200" dirty="0" smtClean="0"/>
              <a:t>展架</a:t>
            </a:r>
            <a:endParaRPr lang="zh-CN" altLang="en-US" sz="1200" dirty="0"/>
          </a:p>
        </p:txBody>
      </p:sp>
      <p:sp>
        <p:nvSpPr>
          <p:cNvPr id="10" name="TextBox 9"/>
          <p:cNvSpPr txBox="1"/>
          <p:nvPr/>
        </p:nvSpPr>
        <p:spPr>
          <a:xfrm>
            <a:off x="6959877" y="5585751"/>
            <a:ext cx="492443" cy="276999"/>
          </a:xfrm>
          <a:prstGeom prst="rect">
            <a:avLst/>
          </a:prstGeom>
          <a:noFill/>
        </p:spPr>
        <p:txBody>
          <a:bodyPr wrap="none" rtlCol="0">
            <a:spAutoFit/>
          </a:bodyPr>
          <a:lstStyle/>
          <a:p>
            <a:r>
              <a:rPr lang="zh-CN" altLang="en-US" sz="1200" dirty="0" smtClean="0"/>
              <a:t>楼贴</a:t>
            </a:r>
            <a:endParaRPr lang="zh-CN" altLang="en-US" sz="1200" dirty="0"/>
          </a:p>
        </p:txBody>
      </p:sp>
      <p:sp>
        <p:nvSpPr>
          <p:cNvPr id="14" name="TextBox 13"/>
          <p:cNvSpPr txBox="1"/>
          <p:nvPr/>
        </p:nvSpPr>
        <p:spPr>
          <a:xfrm rot="18549614">
            <a:off x="4583129" y="3124120"/>
            <a:ext cx="369332" cy="792088"/>
          </a:xfrm>
          <a:prstGeom prst="rect">
            <a:avLst/>
          </a:prstGeom>
          <a:noFill/>
        </p:spPr>
        <p:txBody>
          <a:bodyPr vert="eaVert" wrap="square" rtlCol="0">
            <a:spAutoFit/>
          </a:bodyPr>
          <a:lstStyle/>
          <a:p>
            <a:r>
              <a:rPr lang="en-US" altLang="zh-CN" sz="1200" dirty="0" smtClean="0">
                <a:solidFill>
                  <a:srgbClr val="002060"/>
                </a:solidFill>
              </a:rPr>
              <a:t>……......…</a:t>
            </a:r>
            <a:endParaRPr lang="zh-CN" altLang="en-US" sz="1200" dirty="0"/>
          </a:p>
        </p:txBody>
      </p:sp>
      <p:sp>
        <p:nvSpPr>
          <p:cNvPr id="15" name="矩形 14"/>
          <p:cNvSpPr/>
          <p:nvPr/>
        </p:nvSpPr>
        <p:spPr>
          <a:xfrm rot="21277401">
            <a:off x="4271782" y="3132253"/>
            <a:ext cx="360040" cy="276999"/>
          </a:xfrm>
          <a:prstGeom prst="rect">
            <a:avLst/>
          </a:prstGeom>
        </p:spPr>
        <p:txBody>
          <a:bodyPr wrap="square">
            <a:spAutoFit/>
          </a:bodyPr>
          <a:lstStyle/>
          <a:p>
            <a:r>
              <a:rPr lang="zh-CN" altLang="en-US" sz="1200" dirty="0" smtClean="0">
                <a:solidFill>
                  <a:schemeClr val="bg1"/>
                </a:solidFill>
              </a:rPr>
              <a:t>●</a:t>
            </a:r>
            <a:endParaRPr lang="zh-CN" altLang="en-US" sz="1200" dirty="0">
              <a:solidFill>
                <a:schemeClr val="bg1"/>
              </a:solidFill>
            </a:endParaRPr>
          </a:p>
        </p:txBody>
      </p:sp>
      <p:sp>
        <p:nvSpPr>
          <p:cNvPr id="16" name="TextBox 15"/>
          <p:cNvSpPr txBox="1"/>
          <p:nvPr/>
        </p:nvSpPr>
        <p:spPr>
          <a:xfrm rot="18872213">
            <a:off x="6668465" y="4922082"/>
            <a:ext cx="369332" cy="986007"/>
          </a:xfrm>
          <a:prstGeom prst="rect">
            <a:avLst/>
          </a:prstGeom>
          <a:noFill/>
        </p:spPr>
        <p:txBody>
          <a:bodyPr vert="eaVert" wrap="square" rtlCol="0">
            <a:spAutoFit/>
          </a:bodyPr>
          <a:lstStyle/>
          <a:p>
            <a:r>
              <a:rPr lang="en-US" altLang="zh-CN" sz="1200" dirty="0" smtClean="0">
                <a:solidFill>
                  <a:srgbClr val="002060"/>
                </a:solidFill>
              </a:rPr>
              <a:t>…..….......…</a:t>
            </a:r>
            <a:endParaRPr lang="zh-CN" altLang="en-US" sz="1200" dirty="0"/>
          </a:p>
        </p:txBody>
      </p:sp>
      <p:sp>
        <p:nvSpPr>
          <p:cNvPr id="17" name="矩形 16"/>
          <p:cNvSpPr/>
          <p:nvPr/>
        </p:nvSpPr>
        <p:spPr>
          <a:xfrm>
            <a:off x="6804248" y="5441735"/>
            <a:ext cx="360040" cy="276999"/>
          </a:xfrm>
          <a:prstGeom prst="rect">
            <a:avLst/>
          </a:prstGeom>
        </p:spPr>
        <p:txBody>
          <a:bodyPr wrap="square">
            <a:spAutoFit/>
          </a:bodyPr>
          <a:lstStyle/>
          <a:p>
            <a:r>
              <a:rPr lang="zh-CN" altLang="en-US" sz="1200" dirty="0" smtClean="0">
                <a:solidFill>
                  <a:schemeClr val="bg1"/>
                </a:solidFill>
              </a:rPr>
              <a:t>●</a:t>
            </a:r>
            <a:endParaRPr lang="zh-CN" altLang="en-US" sz="1200" dirty="0">
              <a:solidFill>
                <a:schemeClr val="bg1"/>
              </a:solidFill>
            </a:endParaRPr>
          </a:p>
        </p:txBody>
      </p:sp>
      <p:sp>
        <p:nvSpPr>
          <p:cNvPr id="18" name="TextBox 17"/>
          <p:cNvSpPr txBox="1"/>
          <p:nvPr/>
        </p:nvSpPr>
        <p:spPr>
          <a:xfrm rot="2731116">
            <a:off x="4482259" y="4921868"/>
            <a:ext cx="369332" cy="986007"/>
          </a:xfrm>
          <a:prstGeom prst="rect">
            <a:avLst/>
          </a:prstGeom>
          <a:noFill/>
        </p:spPr>
        <p:txBody>
          <a:bodyPr vert="eaVert" wrap="square" rtlCol="0">
            <a:spAutoFit/>
          </a:bodyPr>
          <a:lstStyle/>
          <a:p>
            <a:r>
              <a:rPr lang="en-US" altLang="zh-CN" sz="1200" dirty="0" smtClean="0">
                <a:solidFill>
                  <a:srgbClr val="002060"/>
                </a:solidFill>
              </a:rPr>
              <a:t>…..….......…</a:t>
            </a:r>
            <a:endParaRPr lang="zh-CN" altLang="en-US" sz="1200" dirty="0"/>
          </a:p>
        </p:txBody>
      </p:sp>
      <p:sp>
        <p:nvSpPr>
          <p:cNvPr id="20" name="TextBox 19"/>
          <p:cNvSpPr txBox="1"/>
          <p:nvPr/>
        </p:nvSpPr>
        <p:spPr>
          <a:xfrm rot="2731116">
            <a:off x="6438088" y="3103387"/>
            <a:ext cx="369332" cy="986007"/>
          </a:xfrm>
          <a:prstGeom prst="rect">
            <a:avLst/>
          </a:prstGeom>
          <a:noFill/>
        </p:spPr>
        <p:txBody>
          <a:bodyPr vert="eaVert" wrap="square" rtlCol="0">
            <a:spAutoFit/>
          </a:bodyPr>
          <a:lstStyle/>
          <a:p>
            <a:r>
              <a:rPr lang="en-US" altLang="zh-CN" sz="1200" dirty="0" smtClean="0">
                <a:solidFill>
                  <a:srgbClr val="002060"/>
                </a:solidFill>
              </a:rPr>
              <a:t>…….......…</a:t>
            </a:r>
            <a:endParaRPr lang="zh-CN" altLang="en-US" sz="1200" dirty="0"/>
          </a:p>
        </p:txBody>
      </p:sp>
      <p:sp>
        <p:nvSpPr>
          <p:cNvPr id="19" name="矩形 18"/>
          <p:cNvSpPr/>
          <p:nvPr/>
        </p:nvSpPr>
        <p:spPr>
          <a:xfrm rot="5458903">
            <a:off x="4322424" y="5431876"/>
            <a:ext cx="360040" cy="276999"/>
          </a:xfrm>
          <a:prstGeom prst="rect">
            <a:avLst/>
          </a:prstGeom>
        </p:spPr>
        <p:txBody>
          <a:bodyPr wrap="square">
            <a:spAutoFit/>
          </a:bodyPr>
          <a:lstStyle/>
          <a:p>
            <a:r>
              <a:rPr lang="zh-CN" altLang="en-US" sz="1200" dirty="0" smtClean="0">
                <a:solidFill>
                  <a:schemeClr val="bg1"/>
                </a:solidFill>
              </a:rPr>
              <a:t>●</a:t>
            </a:r>
            <a:endParaRPr lang="zh-CN" altLang="en-US" sz="1200" dirty="0">
              <a:solidFill>
                <a:schemeClr val="bg1"/>
              </a:solidFill>
            </a:endParaRPr>
          </a:p>
        </p:txBody>
      </p:sp>
      <p:sp>
        <p:nvSpPr>
          <p:cNvPr id="21" name="矩形 20"/>
          <p:cNvSpPr/>
          <p:nvPr/>
        </p:nvSpPr>
        <p:spPr>
          <a:xfrm rot="5458903">
            <a:off x="6777405" y="3109337"/>
            <a:ext cx="360040" cy="276999"/>
          </a:xfrm>
          <a:prstGeom prst="rect">
            <a:avLst/>
          </a:prstGeom>
        </p:spPr>
        <p:txBody>
          <a:bodyPr wrap="square">
            <a:spAutoFit/>
          </a:bodyPr>
          <a:lstStyle/>
          <a:p>
            <a:r>
              <a:rPr lang="zh-CN" altLang="en-US" sz="1200" dirty="0" smtClean="0">
                <a:solidFill>
                  <a:schemeClr val="bg1"/>
                </a:solidFill>
              </a:rPr>
              <a:t>●</a:t>
            </a:r>
            <a:endParaRPr lang="zh-CN" altLang="en-US" sz="1200" dirty="0">
              <a:solidFill>
                <a:schemeClr val="bg1"/>
              </a:solidFill>
            </a:endParaRPr>
          </a:p>
        </p:txBody>
      </p:sp>
      <p:grpSp>
        <p:nvGrpSpPr>
          <p:cNvPr id="23" name="组合 22"/>
          <p:cNvGrpSpPr/>
          <p:nvPr/>
        </p:nvGrpSpPr>
        <p:grpSpPr>
          <a:xfrm>
            <a:off x="4572000" y="3212976"/>
            <a:ext cx="2376264" cy="2266831"/>
            <a:chOff x="4516588" y="1188051"/>
            <a:chExt cx="2376264" cy="2266831"/>
          </a:xfrm>
        </p:grpSpPr>
        <p:sp>
          <p:nvSpPr>
            <p:cNvPr id="6" name="TextBox 5"/>
            <p:cNvSpPr txBox="1"/>
            <p:nvPr/>
          </p:nvSpPr>
          <p:spPr>
            <a:xfrm>
              <a:off x="5220072" y="2132856"/>
              <a:ext cx="1107996" cy="369332"/>
            </a:xfrm>
            <a:prstGeom prst="rect">
              <a:avLst/>
            </a:prstGeom>
            <a:noFill/>
          </p:spPr>
          <p:txBody>
            <a:bodyPr wrap="none" rtlCol="0">
              <a:spAutoFit/>
            </a:bodyPr>
            <a:lstStyle/>
            <a:p>
              <a:r>
                <a:rPr lang="zh-CN" altLang="en-US" dirty="0" smtClean="0"/>
                <a:t>推广物料</a:t>
              </a:r>
              <a:endParaRPr lang="zh-CN" altLang="en-US" dirty="0"/>
            </a:p>
          </p:txBody>
        </p:sp>
        <p:pic>
          <p:nvPicPr>
            <p:cNvPr id="22" name="图片 21" descr="ea774b9a45b8513ca5abe207596c6b0d.png"/>
            <p:cNvPicPr>
              <a:picLocks noChangeAspect="1"/>
            </p:cNvPicPr>
            <p:nvPr/>
          </p:nvPicPr>
          <p:blipFill>
            <a:blip r:embed="rId2" cstate="print"/>
            <a:stretch>
              <a:fillRect/>
            </a:stretch>
          </p:blipFill>
          <p:spPr>
            <a:xfrm rot="2343690">
              <a:off x="4516588" y="1188051"/>
              <a:ext cx="2376264" cy="2266831"/>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31840" y="1268760"/>
            <a:ext cx="1569660" cy="369332"/>
          </a:xfrm>
          <a:prstGeom prst="rect">
            <a:avLst/>
          </a:prstGeom>
          <a:noFill/>
        </p:spPr>
        <p:txBody>
          <a:bodyPr wrap="none" rtlCol="0">
            <a:spAutoFit/>
          </a:bodyPr>
          <a:lstStyle/>
          <a:p>
            <a:pPr algn="ctr"/>
            <a:r>
              <a:rPr lang="zh-CN" altLang="en-US" dirty="0" smtClean="0"/>
              <a:t>首次用户体验</a:t>
            </a:r>
            <a:endParaRPr lang="zh-CN" altLang="en-US" dirty="0"/>
          </a:p>
        </p:txBody>
      </p:sp>
      <p:sp>
        <p:nvSpPr>
          <p:cNvPr id="4" name="TextBox 3"/>
          <p:cNvSpPr txBox="1"/>
          <p:nvPr/>
        </p:nvSpPr>
        <p:spPr>
          <a:xfrm>
            <a:off x="1115616" y="2679303"/>
            <a:ext cx="3877985"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通过扫面云店通机器上的二维码锁定用户</a:t>
            </a:r>
            <a:endParaRPr lang="zh-CN" altLang="en-US" sz="1600" dirty="0">
              <a:latin typeface="微软雅黑" pitchFamily="34" charset="-122"/>
              <a:ea typeface="微软雅黑" pitchFamily="34" charset="-122"/>
            </a:endParaRPr>
          </a:p>
        </p:txBody>
      </p:sp>
      <p:sp>
        <p:nvSpPr>
          <p:cNvPr id="5" name="TextBox 4"/>
          <p:cNvSpPr txBox="1"/>
          <p:nvPr/>
        </p:nvSpPr>
        <p:spPr>
          <a:xfrm>
            <a:off x="1043608" y="3543399"/>
            <a:ext cx="4414991" cy="461665"/>
          </a:xfrm>
          <a:prstGeom prst="rect">
            <a:avLst/>
          </a:prstGeom>
          <a:noFill/>
        </p:spPr>
        <p:txBody>
          <a:bodyPr wrap="none" rtlCol="0">
            <a:spAutoFit/>
          </a:bodyPr>
          <a:lstStyle/>
          <a:p>
            <a:r>
              <a:rPr lang="zh-CN" altLang="en-US" sz="1200" dirty="0" smtClean="0"/>
              <a:t>通过扫描二维码锁定客户，之后只要改客户在</a:t>
            </a:r>
            <a:r>
              <a:rPr lang="en-US" altLang="zh-CN" sz="1200" dirty="0" smtClean="0"/>
              <a:t>MT-O2O</a:t>
            </a:r>
            <a:r>
              <a:rPr lang="zh-CN" altLang="en-US" sz="1200" dirty="0" smtClean="0"/>
              <a:t>的平台上</a:t>
            </a:r>
            <a:endParaRPr lang="en-US" altLang="zh-CN" sz="1200" dirty="0" smtClean="0"/>
          </a:p>
          <a:p>
            <a:r>
              <a:rPr lang="zh-CN" altLang="en-US" sz="1200" dirty="0" smtClean="0"/>
              <a:t>购买产品，您可获得相应的利润。</a:t>
            </a:r>
            <a:endParaRPr lang="zh-CN" altLang="en-US" sz="1200" dirty="0"/>
          </a:p>
        </p:txBody>
      </p:sp>
      <p:sp>
        <p:nvSpPr>
          <p:cNvPr id="6" name="TextBox 5"/>
          <p:cNvSpPr txBox="1"/>
          <p:nvPr/>
        </p:nvSpPr>
        <p:spPr>
          <a:xfrm>
            <a:off x="971600" y="4623519"/>
            <a:ext cx="4647426" cy="461665"/>
          </a:xfrm>
          <a:prstGeom prst="rect">
            <a:avLst/>
          </a:prstGeom>
          <a:noFill/>
        </p:spPr>
        <p:txBody>
          <a:bodyPr wrap="none" rtlCol="0">
            <a:spAutoFit/>
          </a:bodyPr>
          <a:lstStyle/>
          <a:p>
            <a:r>
              <a:rPr lang="zh-CN" altLang="en-US" sz="1200" dirty="0" smtClean="0"/>
              <a:t>客户购买后（不管多少钱）送至客户家中，请客户确认收货，使客</a:t>
            </a:r>
            <a:endParaRPr lang="en-US" altLang="zh-CN" sz="1200" dirty="0" smtClean="0"/>
          </a:p>
          <a:p>
            <a:r>
              <a:rPr lang="zh-CN" altLang="en-US" sz="1200" dirty="0" smtClean="0"/>
              <a:t>户完成一次购买流程，让客户在生活中能熟练使用</a:t>
            </a:r>
            <a:r>
              <a:rPr lang="en-US" altLang="zh-CN" sz="1200" dirty="0" smtClean="0"/>
              <a:t>MT-O2O</a:t>
            </a:r>
            <a:r>
              <a:rPr lang="zh-CN" altLang="en-US" sz="1200" dirty="0" smtClean="0"/>
              <a:t>云店通</a:t>
            </a:r>
            <a:endParaRPr lang="zh-CN" altLang="en-US" sz="1200" dirty="0"/>
          </a:p>
        </p:txBody>
      </p:sp>
      <p:pic>
        <p:nvPicPr>
          <p:cNvPr id="8" name="图片 7" descr="图层-14.png"/>
          <p:cNvPicPr>
            <a:picLocks noChangeAspect="1"/>
          </p:cNvPicPr>
          <p:nvPr/>
        </p:nvPicPr>
        <p:blipFill>
          <a:blip r:embed="rId2" cstate="print"/>
          <a:stretch>
            <a:fillRect/>
          </a:stretch>
        </p:blipFill>
        <p:spPr>
          <a:xfrm>
            <a:off x="6069684" y="980728"/>
            <a:ext cx="1958700" cy="547260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5436096" y="5085184"/>
            <a:ext cx="1656184" cy="3600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1" name="圆角矩形 20"/>
          <p:cNvSpPr/>
          <p:nvPr/>
        </p:nvSpPr>
        <p:spPr>
          <a:xfrm>
            <a:off x="6732240" y="4367535"/>
            <a:ext cx="1008112" cy="3600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0" name="圆角矩形 19"/>
          <p:cNvSpPr/>
          <p:nvPr/>
        </p:nvSpPr>
        <p:spPr>
          <a:xfrm>
            <a:off x="4790256" y="4367535"/>
            <a:ext cx="1005880" cy="3600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9" name="圆角矩形 18"/>
          <p:cNvSpPr/>
          <p:nvPr/>
        </p:nvSpPr>
        <p:spPr>
          <a:xfrm>
            <a:off x="7236296" y="3575447"/>
            <a:ext cx="1010344" cy="3600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8" name="圆角矩形 17"/>
          <p:cNvSpPr/>
          <p:nvPr/>
        </p:nvSpPr>
        <p:spPr>
          <a:xfrm>
            <a:off x="5724128" y="3575447"/>
            <a:ext cx="1080120" cy="3600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7" name="圆角矩形 16"/>
          <p:cNvSpPr/>
          <p:nvPr/>
        </p:nvSpPr>
        <p:spPr>
          <a:xfrm>
            <a:off x="4214192" y="3575447"/>
            <a:ext cx="1080120" cy="3600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851920" y="2276872"/>
            <a:ext cx="4678288" cy="938535"/>
          </a:xfrm>
        </p:spPr>
        <p:txBody>
          <a:bodyPr>
            <a:normAutofit fontScale="90000"/>
          </a:bodyPr>
          <a:lstStyle/>
          <a:p>
            <a:r>
              <a:rPr lang="zh-CN" altLang="en-US" sz="3600" dirty="0" smtClean="0">
                <a:ea typeface="宋体" charset="-122"/>
              </a:rPr>
              <a:t>大众创业，零风险投资</a:t>
            </a:r>
            <a:endParaRPr lang="zh-CN" altLang="en-US" sz="3600" dirty="0"/>
          </a:p>
        </p:txBody>
      </p:sp>
      <p:sp>
        <p:nvSpPr>
          <p:cNvPr id="3" name="副标题 2"/>
          <p:cNvSpPr>
            <a:spLocks noGrp="1"/>
          </p:cNvSpPr>
          <p:nvPr>
            <p:ph type="subTitle" idx="1"/>
          </p:nvPr>
        </p:nvSpPr>
        <p:spPr>
          <a:xfrm>
            <a:off x="4142184" y="3647455"/>
            <a:ext cx="1224136" cy="288032"/>
          </a:xfrm>
        </p:spPr>
        <p:txBody>
          <a:bodyPr>
            <a:normAutofit fontScale="92500" lnSpcReduction="20000"/>
          </a:bodyPr>
          <a:lstStyle/>
          <a:p>
            <a:r>
              <a:rPr lang="zh-CN" altLang="en-US" sz="1600" dirty="0" smtClean="0">
                <a:solidFill>
                  <a:schemeClr val="tx1"/>
                </a:solidFill>
                <a:latin typeface="+mn-ea"/>
              </a:rPr>
              <a:t>互联网</a:t>
            </a:r>
            <a:r>
              <a:rPr lang="en-US" altLang="zh-CN" sz="1600" dirty="0" smtClean="0">
                <a:solidFill>
                  <a:schemeClr val="tx1"/>
                </a:solidFill>
                <a:latin typeface="+mn-ea"/>
              </a:rPr>
              <a:t>+</a:t>
            </a:r>
            <a:endParaRPr lang="zh-CN" altLang="en-US" sz="1600" dirty="0">
              <a:solidFill>
                <a:schemeClr val="tx1"/>
              </a:solidFill>
              <a:latin typeface="+mn-ea"/>
            </a:endParaRPr>
          </a:p>
        </p:txBody>
      </p:sp>
      <p:sp>
        <p:nvSpPr>
          <p:cNvPr id="8" name="副标题 2"/>
          <p:cNvSpPr txBox="1">
            <a:spLocks/>
          </p:cNvSpPr>
          <p:nvPr/>
        </p:nvSpPr>
        <p:spPr>
          <a:xfrm>
            <a:off x="5652120" y="3647455"/>
            <a:ext cx="1224136" cy="288032"/>
          </a:xfrm>
          <a:prstGeom prst="rect">
            <a:avLst/>
          </a:prstGeom>
        </p:spPr>
        <p:txBody>
          <a:bodyPr vert="horz" lIns="91440" tIns="45720" rIns="91440" bIns="45720" rtlCol="0">
            <a:normAutofit fontScale="925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全民创业</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9" name="副标题 2"/>
          <p:cNvSpPr txBox="1">
            <a:spLocks/>
          </p:cNvSpPr>
          <p:nvPr/>
        </p:nvSpPr>
        <p:spPr>
          <a:xfrm>
            <a:off x="7164288" y="3645024"/>
            <a:ext cx="1224136" cy="288032"/>
          </a:xfrm>
          <a:prstGeom prst="rect">
            <a:avLst/>
          </a:prstGeom>
        </p:spPr>
        <p:txBody>
          <a:bodyPr vert="horz" lIns="91440" tIns="45720" rIns="91440" bIns="45720" rtlCol="0">
            <a:normAutofit fontScale="925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600" b="0" i="0" u="none" strike="noStrike" kern="1200" cap="none" spc="0" normalizeH="0" baseline="0" noProof="0" dirty="0" smtClean="0">
                <a:ln>
                  <a:noFill/>
                </a:ln>
                <a:solidFill>
                  <a:schemeClr val="tx1"/>
                </a:solidFill>
                <a:effectLst/>
                <a:uLnTx/>
                <a:uFillTx/>
                <a:latin typeface="+mn-ea"/>
                <a:ea typeface="+mn-ea"/>
                <a:cs typeface="+mn-cs"/>
              </a:rPr>
              <a:t>运营策划</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sp>
        <p:nvSpPr>
          <p:cNvPr id="10" name="副标题 2"/>
          <p:cNvSpPr txBox="1">
            <a:spLocks/>
          </p:cNvSpPr>
          <p:nvPr/>
        </p:nvSpPr>
        <p:spPr>
          <a:xfrm>
            <a:off x="4718248" y="4439543"/>
            <a:ext cx="1224136" cy="288032"/>
          </a:xfrm>
          <a:prstGeom prst="rect">
            <a:avLst/>
          </a:prstGeom>
        </p:spPr>
        <p:txBody>
          <a:bodyPr vert="horz" lIns="91440" tIns="45720" rIns="91440" bIns="45720" rtlCol="0">
            <a:normAutofit/>
          </a:bodyPr>
          <a:lstStyle/>
          <a:p>
            <a:pPr algn="ctr">
              <a:lnSpc>
                <a:spcPct val="80000"/>
              </a:lnSpc>
              <a:spcBef>
                <a:spcPct val="20000"/>
              </a:spcBef>
              <a:buFont typeface="Arial" charset="0"/>
              <a:buNone/>
            </a:pPr>
            <a:r>
              <a:rPr lang="zh-CN" altLang="en-US" sz="1600" dirty="0" smtClean="0"/>
              <a:t>品牌推广</a:t>
            </a:r>
            <a:endParaRPr lang="zh-CN" altLang="en-US" sz="1600" dirty="0"/>
          </a:p>
        </p:txBody>
      </p:sp>
      <p:sp>
        <p:nvSpPr>
          <p:cNvPr id="11" name="副标题 2"/>
          <p:cNvSpPr txBox="1">
            <a:spLocks/>
          </p:cNvSpPr>
          <p:nvPr/>
        </p:nvSpPr>
        <p:spPr>
          <a:xfrm>
            <a:off x="6662464" y="4439543"/>
            <a:ext cx="1224136" cy="288032"/>
          </a:xfrm>
          <a:prstGeom prst="rect">
            <a:avLst/>
          </a:prstGeom>
        </p:spPr>
        <p:txBody>
          <a:bodyPr vert="horz" lIns="91440" tIns="45720" rIns="91440" bIns="45720" rtlCol="0">
            <a:normAutofit/>
          </a:bodyPr>
          <a:lstStyle/>
          <a:p>
            <a:pPr algn="ctr">
              <a:lnSpc>
                <a:spcPct val="80000"/>
              </a:lnSpc>
              <a:spcBef>
                <a:spcPct val="20000"/>
              </a:spcBef>
              <a:buFont typeface="Arial" charset="0"/>
              <a:buNone/>
            </a:pPr>
            <a:r>
              <a:rPr lang="zh-CN" altLang="en-US" sz="1600" dirty="0" smtClean="0"/>
              <a:t>便民服务</a:t>
            </a:r>
            <a:endParaRPr lang="zh-CN" altLang="en-US" sz="1600" dirty="0"/>
          </a:p>
        </p:txBody>
      </p:sp>
      <p:sp>
        <p:nvSpPr>
          <p:cNvPr id="12" name="副标题 2"/>
          <p:cNvSpPr txBox="1">
            <a:spLocks/>
          </p:cNvSpPr>
          <p:nvPr/>
        </p:nvSpPr>
        <p:spPr>
          <a:xfrm>
            <a:off x="5436096" y="5157192"/>
            <a:ext cx="1728192" cy="288032"/>
          </a:xfrm>
          <a:prstGeom prst="rect">
            <a:avLst/>
          </a:prstGeom>
        </p:spPr>
        <p:txBody>
          <a:bodyPr vert="horz" lIns="91440" tIns="45720" rIns="91440" bIns="45720" rtlCol="0">
            <a:noAutofit/>
          </a:bodyPr>
          <a:lstStyle/>
          <a:p>
            <a:pPr algn="ctr">
              <a:lnSpc>
                <a:spcPct val="80000"/>
              </a:lnSpc>
              <a:spcBef>
                <a:spcPct val="20000"/>
              </a:spcBef>
              <a:buFont typeface="Arial" charset="0"/>
              <a:buNone/>
            </a:pPr>
            <a:r>
              <a:rPr lang="zh-CN" altLang="en-US" sz="1500" dirty="0" smtClean="0"/>
              <a:t>亲情会员制购物</a:t>
            </a:r>
            <a:endParaRPr lang="zh-CN" altLang="en-US" sz="1500" dirty="0"/>
          </a:p>
        </p:txBody>
      </p:sp>
      <p:pic>
        <p:nvPicPr>
          <p:cNvPr id="24" name="图片 23" descr="图片1.png"/>
          <p:cNvPicPr>
            <a:picLocks noChangeAspect="1"/>
          </p:cNvPicPr>
          <p:nvPr/>
        </p:nvPicPr>
        <p:blipFill>
          <a:blip r:embed="rId2" cstate="print"/>
          <a:stretch>
            <a:fillRect/>
          </a:stretch>
        </p:blipFill>
        <p:spPr>
          <a:xfrm>
            <a:off x="-180528" y="1970118"/>
            <a:ext cx="4248472" cy="484325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1600" y="1412776"/>
            <a:ext cx="3416320" cy="369332"/>
          </a:xfrm>
          <a:prstGeom prst="rect">
            <a:avLst/>
          </a:prstGeom>
          <a:noFill/>
        </p:spPr>
        <p:txBody>
          <a:bodyPr wrap="none" rtlCol="0">
            <a:spAutoFit/>
          </a:bodyPr>
          <a:lstStyle/>
          <a:p>
            <a:r>
              <a:rPr lang="zh-CN" altLang="en-US" dirty="0" smtClean="0"/>
              <a:t>创业者迈格云店事业发展四部曲</a:t>
            </a:r>
            <a:endParaRPr lang="zh-CN" altLang="en-US" dirty="0"/>
          </a:p>
        </p:txBody>
      </p:sp>
      <p:sp>
        <p:nvSpPr>
          <p:cNvPr id="4" name="TextBox 3"/>
          <p:cNvSpPr txBox="1"/>
          <p:nvPr/>
        </p:nvSpPr>
        <p:spPr>
          <a:xfrm>
            <a:off x="4139952" y="2564904"/>
            <a:ext cx="1944216" cy="461665"/>
          </a:xfrm>
          <a:prstGeom prst="rect">
            <a:avLst/>
          </a:prstGeom>
          <a:noFill/>
        </p:spPr>
        <p:txBody>
          <a:bodyPr wrap="square" rtlCol="0">
            <a:spAutoFit/>
          </a:bodyPr>
          <a:lstStyle/>
          <a:p>
            <a:r>
              <a:rPr lang="zh-CN" altLang="en-US" sz="1200" dirty="0" smtClean="0"/>
              <a:t>以便利店业务作为切入口和基础，获得用户和收益</a:t>
            </a:r>
            <a:endParaRPr lang="zh-CN" altLang="en-US" sz="1200" dirty="0"/>
          </a:p>
        </p:txBody>
      </p:sp>
      <p:sp>
        <p:nvSpPr>
          <p:cNvPr id="5" name="TextBox 4"/>
          <p:cNvSpPr txBox="1"/>
          <p:nvPr/>
        </p:nvSpPr>
        <p:spPr>
          <a:xfrm>
            <a:off x="6588224" y="2564904"/>
            <a:ext cx="1872208" cy="646331"/>
          </a:xfrm>
          <a:prstGeom prst="rect">
            <a:avLst/>
          </a:prstGeom>
          <a:noFill/>
        </p:spPr>
        <p:txBody>
          <a:bodyPr wrap="square" rtlCol="0">
            <a:spAutoFit/>
          </a:bodyPr>
          <a:lstStyle/>
          <a:p>
            <a:r>
              <a:rPr lang="zh-CN" altLang="en-US" sz="1200" dirty="0" smtClean="0"/>
              <a:t>接入基础</a:t>
            </a:r>
            <a:r>
              <a:rPr lang="en-US" altLang="zh-CN" sz="1200" dirty="0" smtClean="0"/>
              <a:t>O2O</a:t>
            </a:r>
            <a:r>
              <a:rPr lang="zh-CN" altLang="en-US" sz="1200" dirty="0" smtClean="0"/>
              <a:t>服务，如房屋出租、人才招聘、便民服务等</a:t>
            </a:r>
            <a:endParaRPr lang="zh-CN" altLang="en-US" sz="1200" dirty="0"/>
          </a:p>
        </p:txBody>
      </p:sp>
      <p:sp>
        <p:nvSpPr>
          <p:cNvPr id="6" name="TextBox 5"/>
          <p:cNvSpPr txBox="1"/>
          <p:nvPr/>
        </p:nvSpPr>
        <p:spPr>
          <a:xfrm>
            <a:off x="4283968" y="3997513"/>
            <a:ext cx="1728192" cy="1015663"/>
          </a:xfrm>
          <a:prstGeom prst="rect">
            <a:avLst/>
          </a:prstGeom>
          <a:noFill/>
        </p:spPr>
        <p:txBody>
          <a:bodyPr wrap="square" rtlCol="0">
            <a:spAutoFit/>
          </a:bodyPr>
          <a:lstStyle/>
          <a:p>
            <a:r>
              <a:rPr lang="zh-CN" altLang="en-US" sz="1200" dirty="0" smtClean="0"/>
              <a:t>基于长期服务带来的信任基础，接入扩展业务和大额消费业务，成为广大居民的私人生活助理</a:t>
            </a:r>
            <a:endParaRPr lang="zh-CN" altLang="en-US" sz="1200" dirty="0"/>
          </a:p>
        </p:txBody>
      </p:sp>
      <p:sp>
        <p:nvSpPr>
          <p:cNvPr id="7" name="TextBox 6"/>
          <p:cNvSpPr txBox="1"/>
          <p:nvPr/>
        </p:nvSpPr>
        <p:spPr>
          <a:xfrm>
            <a:off x="6588224" y="4005064"/>
            <a:ext cx="1872208" cy="1015663"/>
          </a:xfrm>
          <a:prstGeom prst="rect">
            <a:avLst/>
          </a:prstGeom>
          <a:noFill/>
        </p:spPr>
        <p:txBody>
          <a:bodyPr wrap="square" rtlCol="0">
            <a:spAutoFit/>
          </a:bodyPr>
          <a:lstStyle/>
          <a:p>
            <a:r>
              <a:rPr lang="zh-CN" altLang="en-US" sz="1200" dirty="0" smtClean="0"/>
              <a:t>利用金融服务扩大投资，拥有十来家小店，成就自己的事业，（每家小店每月稳赚</a:t>
            </a:r>
            <a:r>
              <a:rPr lang="en-US" altLang="zh-CN" sz="1200" dirty="0" smtClean="0"/>
              <a:t>6200</a:t>
            </a:r>
            <a:r>
              <a:rPr lang="zh-CN" altLang="en-US" sz="1200" dirty="0" smtClean="0"/>
              <a:t>万以上，就像一个价值</a:t>
            </a:r>
            <a:r>
              <a:rPr lang="en-US" altLang="zh-CN" sz="1200" dirty="0" smtClean="0"/>
              <a:t>100</a:t>
            </a:r>
            <a:r>
              <a:rPr lang="zh-CN" altLang="en-US" sz="1200" dirty="0" smtClean="0"/>
              <a:t>万的门面房）</a:t>
            </a:r>
            <a:endParaRPr lang="zh-CN" altLang="en-US" sz="1200" dirty="0"/>
          </a:p>
        </p:txBody>
      </p:sp>
      <p:pic>
        <p:nvPicPr>
          <p:cNvPr id="9" name="图片 8" descr="9f7beb411adbeca55c2ef9af6cefaf5b.jpg"/>
          <p:cNvPicPr>
            <a:picLocks noChangeAspect="1"/>
          </p:cNvPicPr>
          <p:nvPr/>
        </p:nvPicPr>
        <p:blipFill>
          <a:blip r:embed="rId2" cstate="print"/>
          <a:stretch>
            <a:fillRect/>
          </a:stretch>
        </p:blipFill>
        <p:spPr>
          <a:xfrm>
            <a:off x="423245" y="2780928"/>
            <a:ext cx="3068635" cy="2052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descr="2.png"/>
          <p:cNvPicPr>
            <a:picLocks noChangeAspect="1"/>
          </p:cNvPicPr>
          <p:nvPr/>
        </p:nvPicPr>
        <p:blipFill>
          <a:blip r:embed="rId3" cstate="print"/>
          <a:stretch>
            <a:fillRect/>
          </a:stretch>
        </p:blipFill>
        <p:spPr>
          <a:xfrm>
            <a:off x="5822439" y="1916832"/>
            <a:ext cx="1197833" cy="1197833"/>
          </a:xfrm>
          <a:prstGeom prst="rect">
            <a:avLst/>
          </a:prstGeom>
        </p:spPr>
      </p:pic>
      <p:pic>
        <p:nvPicPr>
          <p:cNvPr id="12" name="图片 11" descr="3.png"/>
          <p:cNvPicPr>
            <a:picLocks noChangeAspect="1"/>
          </p:cNvPicPr>
          <p:nvPr/>
        </p:nvPicPr>
        <p:blipFill>
          <a:blip r:embed="rId4" cstate="print"/>
          <a:stretch>
            <a:fillRect/>
          </a:stretch>
        </p:blipFill>
        <p:spPr>
          <a:xfrm>
            <a:off x="3419872" y="3330690"/>
            <a:ext cx="1224136" cy="1224136"/>
          </a:xfrm>
          <a:prstGeom prst="rect">
            <a:avLst/>
          </a:prstGeom>
        </p:spPr>
      </p:pic>
      <p:pic>
        <p:nvPicPr>
          <p:cNvPr id="13" name="图片 12" descr="4.png"/>
          <p:cNvPicPr>
            <a:picLocks noChangeAspect="1"/>
          </p:cNvPicPr>
          <p:nvPr/>
        </p:nvPicPr>
        <p:blipFill>
          <a:blip r:embed="rId5" cstate="print"/>
          <a:stretch>
            <a:fillRect/>
          </a:stretch>
        </p:blipFill>
        <p:spPr>
          <a:xfrm>
            <a:off x="3347864" y="1916832"/>
            <a:ext cx="1224136" cy="1224136"/>
          </a:xfrm>
          <a:prstGeom prst="rect">
            <a:avLst/>
          </a:prstGeom>
        </p:spPr>
      </p:pic>
      <p:pic>
        <p:nvPicPr>
          <p:cNvPr id="14" name="图片 13" descr="1.png"/>
          <p:cNvPicPr>
            <a:picLocks noChangeAspect="1"/>
          </p:cNvPicPr>
          <p:nvPr/>
        </p:nvPicPr>
        <p:blipFill>
          <a:blip r:embed="rId6" cstate="print"/>
          <a:stretch>
            <a:fillRect/>
          </a:stretch>
        </p:blipFill>
        <p:spPr>
          <a:xfrm>
            <a:off x="6012160" y="3573016"/>
            <a:ext cx="792088" cy="79208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1124744"/>
            <a:ext cx="6211957"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第一、</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投资</a:t>
            </a:r>
            <a:r>
              <a:rPr lang="en-US" altLang="zh-CN" sz="1600" dirty="0" smtClean="0">
                <a:latin typeface="微软雅黑" pitchFamily="34" charset="-122"/>
                <a:ea typeface="微软雅黑" pitchFamily="34" charset="-122"/>
              </a:rPr>
              <a:t>0.85—2.38</a:t>
            </a:r>
            <a:r>
              <a:rPr lang="zh-CN" altLang="en-US" sz="1600" dirty="0" smtClean="0">
                <a:latin typeface="微软雅黑" pitchFamily="34" charset="-122"/>
                <a:ea typeface="微软雅黑" pitchFamily="34" charset="-122"/>
              </a:rPr>
              <a:t>万、订购云店通机器，新开体验店当店主</a:t>
            </a:r>
            <a:endParaRPr lang="zh-CN" altLang="en-US" sz="1600" dirty="0">
              <a:latin typeface="微软雅黑" pitchFamily="34" charset="-122"/>
              <a:ea typeface="微软雅黑" pitchFamily="34" charset="-122"/>
            </a:endParaRPr>
          </a:p>
        </p:txBody>
      </p:sp>
      <p:sp>
        <p:nvSpPr>
          <p:cNvPr id="5" name="TextBox 4"/>
          <p:cNvSpPr txBox="1"/>
          <p:nvPr/>
        </p:nvSpPr>
        <p:spPr>
          <a:xfrm>
            <a:off x="611560" y="1556792"/>
            <a:ext cx="4647426" cy="276999"/>
          </a:xfrm>
          <a:prstGeom prst="rect">
            <a:avLst/>
          </a:prstGeom>
          <a:noFill/>
        </p:spPr>
        <p:txBody>
          <a:bodyPr wrap="none" rtlCol="0">
            <a:spAutoFit/>
          </a:bodyPr>
          <a:lstStyle/>
          <a:p>
            <a:r>
              <a:rPr lang="zh-CN" altLang="en-US" sz="1200" dirty="0" smtClean="0"/>
              <a:t>在已有实体店铺外放置云店通线下触摸机器，或新开体验店当店主</a:t>
            </a:r>
            <a:endParaRPr lang="zh-CN" altLang="en-US" sz="1200" dirty="0"/>
          </a:p>
        </p:txBody>
      </p:sp>
      <p:pic>
        <p:nvPicPr>
          <p:cNvPr id="10" name="图片 9" descr="迈格云店超市特产百货家居车品.png"/>
          <p:cNvPicPr>
            <a:picLocks noChangeAspect="1"/>
          </p:cNvPicPr>
          <p:nvPr/>
        </p:nvPicPr>
        <p:blipFill>
          <a:blip r:embed="rId2" cstate="print"/>
          <a:stretch>
            <a:fillRect/>
          </a:stretch>
        </p:blipFill>
        <p:spPr>
          <a:xfrm>
            <a:off x="4902907" y="1988840"/>
            <a:ext cx="3672408" cy="2404788"/>
          </a:xfrm>
          <a:prstGeom prst="rect">
            <a:avLst/>
          </a:prstGeom>
        </p:spPr>
      </p:pic>
      <p:pic>
        <p:nvPicPr>
          <p:cNvPr id="11" name="图片 10" descr="传统实体店购或租迈格云店通加盟.png"/>
          <p:cNvPicPr>
            <a:picLocks noChangeAspect="1"/>
          </p:cNvPicPr>
          <p:nvPr/>
        </p:nvPicPr>
        <p:blipFill>
          <a:blip r:embed="rId3" cstate="print"/>
          <a:stretch>
            <a:fillRect/>
          </a:stretch>
        </p:blipFill>
        <p:spPr>
          <a:xfrm>
            <a:off x="323528" y="1772816"/>
            <a:ext cx="4507371" cy="2952328"/>
          </a:xfrm>
          <a:prstGeom prst="rect">
            <a:avLst/>
          </a:prstGeom>
        </p:spPr>
      </p:pic>
      <p:sp>
        <p:nvSpPr>
          <p:cNvPr id="6" name="TextBox 5"/>
          <p:cNvSpPr txBox="1"/>
          <p:nvPr/>
        </p:nvSpPr>
        <p:spPr>
          <a:xfrm>
            <a:off x="539552" y="4666993"/>
            <a:ext cx="3397084" cy="418191"/>
          </a:xfrm>
          <a:prstGeom prst="rect">
            <a:avLst/>
          </a:prstGeom>
          <a:noFill/>
        </p:spPr>
        <p:txBody>
          <a:bodyPr wrap="none" rtlCol="0">
            <a:spAutoFit/>
          </a:bodyPr>
          <a:lstStyle/>
          <a:p>
            <a:pPr>
              <a:lnSpc>
                <a:spcPct val="150000"/>
              </a:lnSpc>
            </a:pPr>
            <a:r>
              <a:rPr lang="zh-CN" altLang="en-US" sz="1600" dirty="0" smtClean="0">
                <a:latin typeface="微软雅黑" pitchFamily="34" charset="-122"/>
                <a:ea typeface="微软雅黑" pitchFamily="34" charset="-122"/>
              </a:rPr>
              <a:t>第二、</a:t>
            </a:r>
            <a:r>
              <a:rPr lang="zh-CN" altLang="en-US" sz="1600" dirty="0" smtClean="0">
                <a:latin typeface="微软雅黑" pitchFamily="34" charset="-122"/>
                <a:ea typeface="微软雅黑" pitchFamily="34" charset="-122"/>
                <a:sym typeface="Calibri" pitchFamily="34" charset="0"/>
              </a:rPr>
              <a:t>投资</a:t>
            </a:r>
            <a:r>
              <a:rPr lang="en-US" altLang="zh-CN" sz="1600" dirty="0" smtClean="0">
                <a:latin typeface="微软雅黑" pitchFamily="34" charset="-122"/>
                <a:ea typeface="微软雅黑" pitchFamily="34" charset="-122"/>
                <a:sym typeface="Calibri" pitchFamily="34" charset="0"/>
              </a:rPr>
              <a:t>50</a:t>
            </a:r>
            <a:r>
              <a:rPr lang="zh-CN" altLang="en-US" sz="1600" dirty="0" smtClean="0">
                <a:latin typeface="微软雅黑" pitchFamily="34" charset="-122"/>
                <a:ea typeface="微软雅黑" pitchFamily="34" charset="-122"/>
                <a:sym typeface="Calibri" pitchFamily="34" charset="0"/>
              </a:rPr>
              <a:t>万   做省会城市总代  </a:t>
            </a:r>
            <a:endParaRPr lang="en-US" altLang="zh-CN" sz="1600" dirty="0">
              <a:latin typeface="微软雅黑" pitchFamily="34" charset="-122"/>
              <a:ea typeface="微软雅黑" pitchFamily="34" charset="-122"/>
              <a:sym typeface="Calibri" pitchFamily="34" charset="0"/>
            </a:endParaRPr>
          </a:p>
        </p:txBody>
      </p:sp>
      <p:sp>
        <p:nvSpPr>
          <p:cNvPr id="7" name="TextBox 6"/>
          <p:cNvSpPr txBox="1"/>
          <p:nvPr/>
        </p:nvSpPr>
        <p:spPr>
          <a:xfrm>
            <a:off x="539552" y="5301208"/>
            <a:ext cx="3786614" cy="461665"/>
          </a:xfrm>
          <a:prstGeom prst="rect">
            <a:avLst/>
          </a:prstGeom>
          <a:noFill/>
        </p:spPr>
        <p:txBody>
          <a:bodyPr wrap="none" rtlCol="0">
            <a:spAutoFit/>
          </a:bodyPr>
          <a:lstStyle/>
          <a:p>
            <a:pPr>
              <a:lnSpc>
                <a:spcPct val="150000"/>
              </a:lnSpc>
            </a:pPr>
            <a:r>
              <a:rPr lang="zh-CN" altLang="en-US" sz="1600" dirty="0" smtClean="0">
                <a:latin typeface="微软雅黑" pitchFamily="34" charset="-122"/>
                <a:ea typeface="微软雅黑" pitchFamily="34" charset="-122"/>
              </a:rPr>
              <a:t>第三、</a:t>
            </a:r>
            <a:r>
              <a:rPr lang="zh-CN" altLang="en-US" sz="1600" dirty="0" smtClean="0">
                <a:latin typeface="微软雅黑" pitchFamily="34" charset="-122"/>
                <a:ea typeface="微软雅黑" pitchFamily="34" charset="-122"/>
                <a:sym typeface="Calibri" pitchFamily="34" charset="0"/>
              </a:rPr>
              <a:t>投资</a:t>
            </a:r>
            <a:r>
              <a:rPr lang="en-US" altLang="zh-CN" sz="1600" dirty="0" smtClean="0">
                <a:latin typeface="微软雅黑" pitchFamily="34" charset="-122"/>
                <a:ea typeface="微软雅黑" pitchFamily="34" charset="-122"/>
                <a:sym typeface="Calibri" pitchFamily="34" charset="0"/>
              </a:rPr>
              <a:t>20-30</a:t>
            </a:r>
            <a:r>
              <a:rPr lang="zh-CN" altLang="en-US" sz="1600" dirty="0" smtClean="0">
                <a:latin typeface="微软雅黑" pitchFamily="34" charset="-122"/>
                <a:ea typeface="微软雅黑" pitchFamily="34" charset="-122"/>
                <a:sym typeface="Calibri" pitchFamily="34" charset="0"/>
              </a:rPr>
              <a:t>万   做市级城市总代   </a:t>
            </a:r>
            <a:endParaRPr lang="en-US" altLang="zh-CN" sz="1600" dirty="0">
              <a:latin typeface="微软雅黑" pitchFamily="34" charset="-122"/>
              <a:ea typeface="微软雅黑" pitchFamily="34" charset="-122"/>
              <a:sym typeface="Calibri" pitchFamily="34" charset="0"/>
            </a:endParaRPr>
          </a:p>
        </p:txBody>
      </p:sp>
      <p:sp>
        <p:nvSpPr>
          <p:cNvPr id="8" name="TextBox 7"/>
          <p:cNvSpPr txBox="1"/>
          <p:nvPr/>
        </p:nvSpPr>
        <p:spPr>
          <a:xfrm>
            <a:off x="539552" y="6021288"/>
            <a:ext cx="3336170" cy="338554"/>
          </a:xfrm>
          <a:prstGeom prst="rect">
            <a:avLst/>
          </a:prstGeom>
          <a:noFill/>
        </p:spPr>
        <p:txBody>
          <a:bodyPr wrap="none" rtlCol="0">
            <a:spAutoFit/>
          </a:bodyPr>
          <a:lstStyle/>
          <a:p>
            <a:r>
              <a:rPr lang="zh-CN" altLang="en-US" sz="1600" dirty="0" smtClean="0">
                <a:latin typeface="微软雅黑" pitchFamily="34" charset="-122"/>
                <a:ea typeface="微软雅黑" pitchFamily="34" charset="-122"/>
              </a:rPr>
              <a:t>第四、</a:t>
            </a:r>
            <a:r>
              <a:rPr lang="zh-CN" altLang="en-US" sz="1600" dirty="0" smtClean="0">
                <a:latin typeface="微软雅黑" pitchFamily="34" charset="-122"/>
                <a:ea typeface="微软雅黑" pitchFamily="34" charset="-122"/>
                <a:sym typeface="Calibri" pitchFamily="34" charset="0"/>
              </a:rPr>
              <a:t>投资</a:t>
            </a:r>
            <a:r>
              <a:rPr lang="en-US" altLang="zh-CN" sz="1600" dirty="0" smtClean="0">
                <a:latin typeface="微软雅黑" pitchFamily="34" charset="-122"/>
                <a:ea typeface="微软雅黑" pitchFamily="34" charset="-122"/>
                <a:sym typeface="Calibri" pitchFamily="34" charset="0"/>
              </a:rPr>
              <a:t>10</a:t>
            </a:r>
            <a:r>
              <a:rPr lang="zh-CN" altLang="en-US" sz="1600" dirty="0" smtClean="0">
                <a:latin typeface="微软雅黑" pitchFamily="34" charset="-122"/>
                <a:ea typeface="微软雅黑" pitchFamily="34" charset="-122"/>
                <a:sym typeface="Calibri" pitchFamily="34" charset="0"/>
              </a:rPr>
              <a:t>万   做县级城市总代 </a:t>
            </a:r>
            <a:endParaRPr lang="zh-CN" altLang="en-US" sz="16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7664" y="1124744"/>
            <a:ext cx="5694188" cy="400110"/>
          </a:xfrm>
          <a:prstGeom prst="rect">
            <a:avLst/>
          </a:prstGeom>
          <a:noFill/>
        </p:spPr>
        <p:txBody>
          <a:bodyPr wrap="none" rtlCol="0">
            <a:spAutoFit/>
          </a:bodyPr>
          <a:lstStyle/>
          <a:p>
            <a:r>
              <a:rPr lang="zh-CN" altLang="en-US" sz="2000" dirty="0" smtClean="0"/>
              <a:t>还可以不采购</a:t>
            </a:r>
            <a:r>
              <a:rPr lang="en-US" altLang="zh-CN" sz="2000" dirty="0" smtClean="0"/>
              <a:t>MT-O2O</a:t>
            </a:r>
            <a:r>
              <a:rPr lang="zh-CN" altLang="en-US" sz="2000" dirty="0" smtClean="0"/>
              <a:t>云店通，申请账号开店经营</a:t>
            </a:r>
            <a:endParaRPr lang="zh-CN" altLang="en-US" sz="2000" dirty="0"/>
          </a:p>
        </p:txBody>
      </p:sp>
      <p:sp>
        <p:nvSpPr>
          <p:cNvPr id="3" name="TextBox 2"/>
          <p:cNvSpPr txBox="1"/>
          <p:nvPr/>
        </p:nvSpPr>
        <p:spPr>
          <a:xfrm>
            <a:off x="611560" y="2145630"/>
            <a:ext cx="3960440" cy="461665"/>
          </a:xfrm>
          <a:prstGeom prst="rect">
            <a:avLst/>
          </a:prstGeom>
          <a:noFill/>
        </p:spPr>
        <p:txBody>
          <a:bodyPr wrap="square" rtlCol="0">
            <a:spAutoFit/>
          </a:bodyPr>
          <a:lstStyle/>
          <a:p>
            <a:r>
              <a:rPr lang="en-US" altLang="zh-CN" sz="1200" dirty="0" smtClean="0"/>
              <a:t>1</a:t>
            </a:r>
            <a:r>
              <a:rPr lang="zh-CN" altLang="en-US" sz="1200" dirty="0" smtClean="0"/>
              <a:t>、找到迈格云商城</a:t>
            </a:r>
            <a:r>
              <a:rPr lang="en-US" altLang="zh-CN" sz="1200" dirty="0" smtClean="0"/>
              <a:t>http://www.ysb178.com/buy.html</a:t>
            </a:r>
            <a:r>
              <a:rPr lang="zh-CN" altLang="en-US" sz="1200" dirty="0" smtClean="0"/>
              <a:t>，如下图，进入主页面。在此页面上找到“注册”，点击。</a:t>
            </a:r>
          </a:p>
        </p:txBody>
      </p:sp>
      <p:sp>
        <p:nvSpPr>
          <p:cNvPr id="5" name="TextBox 4"/>
          <p:cNvSpPr txBox="1"/>
          <p:nvPr/>
        </p:nvSpPr>
        <p:spPr>
          <a:xfrm>
            <a:off x="467544" y="1713582"/>
            <a:ext cx="1210588" cy="338554"/>
          </a:xfrm>
          <a:prstGeom prst="rect">
            <a:avLst/>
          </a:prstGeom>
          <a:noFill/>
        </p:spPr>
        <p:txBody>
          <a:bodyPr wrap="none" rtlCol="0">
            <a:spAutoFit/>
          </a:bodyPr>
          <a:lstStyle/>
          <a:p>
            <a:r>
              <a:rPr lang="zh-CN" altLang="en-US" sz="1600" dirty="0" smtClean="0"/>
              <a:t>开店流程：</a:t>
            </a:r>
          </a:p>
        </p:txBody>
      </p:sp>
      <p:pic>
        <p:nvPicPr>
          <p:cNvPr id="3074" name="Picture 2"/>
          <p:cNvPicPr>
            <a:picLocks noChangeAspect="1" noChangeArrowheads="1"/>
          </p:cNvPicPr>
          <p:nvPr/>
        </p:nvPicPr>
        <p:blipFill>
          <a:blip r:embed="rId2" cstate="print"/>
          <a:srcRect/>
          <a:stretch>
            <a:fillRect/>
          </a:stretch>
        </p:blipFill>
        <p:spPr bwMode="auto">
          <a:xfrm>
            <a:off x="755576" y="2721694"/>
            <a:ext cx="3600400" cy="1589580"/>
          </a:xfrm>
          <a:prstGeom prst="rect">
            <a:avLst/>
          </a:prstGeom>
          <a:noFill/>
          <a:ln w="9525">
            <a:noFill/>
            <a:miter lim="800000"/>
            <a:headEnd/>
            <a:tailEnd/>
          </a:ln>
        </p:spPr>
      </p:pic>
      <p:sp>
        <p:nvSpPr>
          <p:cNvPr id="6" name="TextBox 5"/>
          <p:cNvSpPr txBox="1"/>
          <p:nvPr/>
        </p:nvSpPr>
        <p:spPr>
          <a:xfrm>
            <a:off x="611560" y="4521894"/>
            <a:ext cx="3888432" cy="461665"/>
          </a:xfrm>
          <a:prstGeom prst="rect">
            <a:avLst/>
          </a:prstGeom>
          <a:noFill/>
        </p:spPr>
        <p:txBody>
          <a:bodyPr wrap="square" rtlCol="0">
            <a:spAutoFit/>
          </a:bodyPr>
          <a:lstStyle/>
          <a:p>
            <a:r>
              <a:rPr lang="en-US" altLang="zh-CN" sz="1200" dirty="0" smtClean="0"/>
              <a:t>2</a:t>
            </a:r>
            <a:r>
              <a:rPr lang="zh-CN" altLang="en-US" sz="1200" dirty="0" smtClean="0"/>
              <a:t>、点击注册后，会随即进入注册窗口，根据需要进行填写相关的明细资料。</a:t>
            </a:r>
            <a:endParaRPr lang="zh-CN" altLang="en-US" sz="1200" dirty="0"/>
          </a:p>
        </p:txBody>
      </p:sp>
      <p:sp>
        <p:nvSpPr>
          <p:cNvPr id="7" name="TextBox 6"/>
          <p:cNvSpPr txBox="1"/>
          <p:nvPr/>
        </p:nvSpPr>
        <p:spPr>
          <a:xfrm>
            <a:off x="611560" y="5201324"/>
            <a:ext cx="3888432" cy="646331"/>
          </a:xfrm>
          <a:prstGeom prst="rect">
            <a:avLst/>
          </a:prstGeom>
          <a:noFill/>
        </p:spPr>
        <p:txBody>
          <a:bodyPr wrap="square" rtlCol="0">
            <a:spAutoFit/>
          </a:bodyPr>
          <a:lstStyle/>
          <a:p>
            <a:r>
              <a:rPr lang="en-US" altLang="zh-CN" sz="1200" dirty="0" smtClean="0"/>
              <a:t>3</a:t>
            </a:r>
            <a:r>
              <a:rPr lang="zh-CN" altLang="en-US" sz="1200" dirty="0" smtClean="0"/>
              <a:t>、若是有用户名的，可以直接点击迈格云商城主页面上的“登陆”，会出现登陆窗口，输入用户名与密码，进行登陆操作。</a:t>
            </a:r>
            <a:endParaRPr lang="zh-CN" altLang="en-US" sz="1200" dirty="0"/>
          </a:p>
        </p:txBody>
      </p:sp>
      <p:sp>
        <p:nvSpPr>
          <p:cNvPr id="8" name="TextBox 7"/>
          <p:cNvSpPr txBox="1"/>
          <p:nvPr/>
        </p:nvSpPr>
        <p:spPr>
          <a:xfrm>
            <a:off x="611560" y="5991671"/>
            <a:ext cx="3816424" cy="461665"/>
          </a:xfrm>
          <a:prstGeom prst="rect">
            <a:avLst/>
          </a:prstGeom>
          <a:noFill/>
        </p:spPr>
        <p:txBody>
          <a:bodyPr wrap="square" rtlCol="0">
            <a:spAutoFit/>
          </a:bodyPr>
          <a:lstStyle/>
          <a:p>
            <a:r>
              <a:rPr lang="en-US" altLang="zh-CN" sz="1200" dirty="0" smtClean="0"/>
              <a:t>4</a:t>
            </a:r>
            <a:r>
              <a:rPr lang="zh-CN" altLang="en-US" sz="1200" dirty="0" smtClean="0"/>
              <a:t>、进个人中心，在左侧可以看到有一个“旺铺”按钮，点击它，进行下一步的操作。</a:t>
            </a:r>
            <a:endParaRPr lang="zh-CN" altLang="en-US" sz="1200" dirty="0"/>
          </a:p>
        </p:txBody>
      </p:sp>
      <p:sp>
        <p:nvSpPr>
          <p:cNvPr id="9" name="TextBox 8"/>
          <p:cNvSpPr txBox="1"/>
          <p:nvPr/>
        </p:nvSpPr>
        <p:spPr>
          <a:xfrm>
            <a:off x="5004048" y="2145630"/>
            <a:ext cx="3672408" cy="646331"/>
          </a:xfrm>
          <a:prstGeom prst="rect">
            <a:avLst/>
          </a:prstGeom>
          <a:noFill/>
        </p:spPr>
        <p:txBody>
          <a:bodyPr wrap="square" rtlCol="0">
            <a:spAutoFit/>
          </a:bodyPr>
          <a:lstStyle/>
          <a:p>
            <a:r>
              <a:rPr lang="en-US" altLang="zh-CN" sz="1200" dirty="0" smtClean="0"/>
              <a:t>5</a:t>
            </a:r>
            <a:r>
              <a:rPr lang="zh-CN" altLang="en-US" sz="1200" dirty="0" smtClean="0"/>
              <a:t>、点击后，会进入相关的开通旺铺的一些相关信息说明，以及一些明细资料。</a:t>
            </a:r>
          </a:p>
          <a:p>
            <a:r>
              <a:rPr lang="zh-CN" altLang="en-US" sz="1200" dirty="0" smtClean="0"/>
              <a:t>点击下面的一个“查看详情”，进入另外一个窗口。</a:t>
            </a:r>
          </a:p>
        </p:txBody>
      </p:sp>
      <p:sp>
        <p:nvSpPr>
          <p:cNvPr id="10" name="TextBox 9"/>
          <p:cNvSpPr txBox="1"/>
          <p:nvPr/>
        </p:nvSpPr>
        <p:spPr>
          <a:xfrm>
            <a:off x="5076056" y="3297757"/>
            <a:ext cx="3672408" cy="276999"/>
          </a:xfrm>
          <a:prstGeom prst="rect">
            <a:avLst/>
          </a:prstGeom>
          <a:noFill/>
        </p:spPr>
        <p:txBody>
          <a:bodyPr wrap="square" rtlCol="0">
            <a:spAutoFit/>
          </a:bodyPr>
          <a:lstStyle/>
          <a:p>
            <a:r>
              <a:rPr lang="en-US" altLang="zh-CN" sz="1200" dirty="0" smtClean="0"/>
              <a:t>6</a:t>
            </a:r>
            <a:r>
              <a:rPr lang="zh-CN" altLang="en-US" sz="1200" dirty="0" smtClean="0"/>
              <a:t>、进入可选择的旺铺页面，根据需要进行选择操作。</a:t>
            </a:r>
            <a:endParaRPr lang="zh-CN" altLang="en-US" sz="1200" dirty="0"/>
          </a:p>
        </p:txBody>
      </p:sp>
      <p:sp>
        <p:nvSpPr>
          <p:cNvPr id="11" name="TextBox 10"/>
          <p:cNvSpPr txBox="1"/>
          <p:nvPr/>
        </p:nvSpPr>
        <p:spPr>
          <a:xfrm>
            <a:off x="5076056" y="4161853"/>
            <a:ext cx="3672408" cy="461665"/>
          </a:xfrm>
          <a:prstGeom prst="rect">
            <a:avLst/>
          </a:prstGeom>
          <a:noFill/>
        </p:spPr>
        <p:txBody>
          <a:bodyPr wrap="square" rtlCol="0">
            <a:spAutoFit/>
          </a:bodyPr>
          <a:lstStyle/>
          <a:p>
            <a:r>
              <a:rPr lang="en-US" altLang="zh-CN" sz="1200" dirty="0" smtClean="0"/>
              <a:t>7</a:t>
            </a:r>
            <a:r>
              <a:rPr lang="zh-CN" altLang="en-US" sz="1200" dirty="0" smtClean="0"/>
              <a:t>、如有不清楚的地方，用鼠标拉动网页至底部可以选择在线开通与免费咨询信息。</a:t>
            </a:r>
            <a:endParaRPr lang="zh-CN" altLang="en-US" sz="1200" dirty="0"/>
          </a:p>
        </p:txBody>
      </p:sp>
      <p:sp>
        <p:nvSpPr>
          <p:cNvPr id="12" name="TextBox 11"/>
          <p:cNvSpPr txBox="1"/>
          <p:nvPr/>
        </p:nvSpPr>
        <p:spPr>
          <a:xfrm>
            <a:off x="5148064" y="5169965"/>
            <a:ext cx="3672408" cy="461665"/>
          </a:xfrm>
          <a:prstGeom prst="rect">
            <a:avLst/>
          </a:prstGeom>
          <a:noFill/>
        </p:spPr>
        <p:txBody>
          <a:bodyPr wrap="square" rtlCol="0">
            <a:spAutoFit/>
          </a:bodyPr>
          <a:lstStyle/>
          <a:p>
            <a:r>
              <a:rPr lang="en-US" altLang="zh-CN" sz="1200" dirty="0" smtClean="0"/>
              <a:t>8</a:t>
            </a:r>
            <a:r>
              <a:rPr lang="zh-CN" altLang="en-US" sz="1200" dirty="0" smtClean="0"/>
              <a:t>、根据需要进行操作开通相关的店铺就可以了，这个没有特别的限制的。</a:t>
            </a:r>
            <a:endParaRPr lang="zh-CN" altLang="en-US" sz="12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11760" y="1772816"/>
            <a:ext cx="5211683" cy="523220"/>
          </a:xfrm>
          <a:prstGeom prst="rect">
            <a:avLst/>
          </a:prstGeom>
          <a:noFill/>
        </p:spPr>
        <p:txBody>
          <a:bodyPr wrap="none" rtlCol="0">
            <a:spAutoFit/>
          </a:bodyPr>
          <a:lstStyle/>
          <a:p>
            <a:r>
              <a:rPr lang="zh-CN" altLang="en-US" sz="2800" dirty="0" smtClean="0"/>
              <a:t>零风险稳赚的大众创业投资项目</a:t>
            </a:r>
            <a:endParaRPr lang="zh-CN" altLang="en-US" sz="2800" dirty="0"/>
          </a:p>
        </p:txBody>
      </p:sp>
      <p:sp>
        <p:nvSpPr>
          <p:cNvPr id="2" name="矩形 1"/>
          <p:cNvSpPr/>
          <p:nvPr/>
        </p:nvSpPr>
        <p:spPr>
          <a:xfrm>
            <a:off x="1115616" y="2636912"/>
            <a:ext cx="7128792" cy="2724849"/>
          </a:xfrm>
          <a:prstGeom prst="rect">
            <a:avLst/>
          </a:prstGeom>
        </p:spPr>
        <p:txBody>
          <a:bodyPr wrap="square">
            <a:spAutoFit/>
          </a:bodyPr>
          <a:lstStyle/>
          <a:p>
            <a:pPr>
              <a:lnSpc>
                <a:spcPct val="120000"/>
              </a:lnSpc>
            </a:pPr>
            <a:r>
              <a:rPr lang="zh-CN" altLang="en-US" dirty="0" smtClean="0"/>
              <a:t>       利用先进的移动多媒体触摸信息发布技术创造了一个集商品展示购物、便民缴费、中介服务（房产、金融、人才、服务等）、政务和广告信息发布为一体的，通过</a:t>
            </a:r>
            <a:r>
              <a:rPr lang="en-US" altLang="zh-CN" dirty="0" smtClean="0"/>
              <a:t>MT-O2O</a:t>
            </a:r>
            <a:r>
              <a:rPr lang="zh-CN" altLang="en-US" dirty="0" smtClean="0"/>
              <a:t>云店通引流到线上消费、就近服务的亲情会员制云生活圈；</a:t>
            </a:r>
            <a:endParaRPr lang="en-US" altLang="zh-CN" dirty="0" smtClean="0"/>
          </a:p>
          <a:p>
            <a:pPr>
              <a:lnSpc>
                <a:spcPct val="120000"/>
              </a:lnSpc>
            </a:pPr>
            <a:r>
              <a:rPr lang="en-US" altLang="zh-CN" dirty="0"/>
              <a:t> </a:t>
            </a:r>
            <a:r>
              <a:rPr lang="en-US" altLang="zh-CN" dirty="0" smtClean="0"/>
              <a:t>       </a:t>
            </a:r>
            <a:r>
              <a:rPr lang="zh-CN" altLang="en-US" dirty="0" smtClean="0"/>
              <a:t>传统</a:t>
            </a:r>
            <a:r>
              <a:rPr lang="zh-CN" altLang="en-US" dirty="0"/>
              <a:t>实体店升级互联网</a:t>
            </a:r>
            <a:r>
              <a:rPr lang="en-US" altLang="zh-CN" dirty="0"/>
              <a:t>+</a:t>
            </a:r>
            <a:r>
              <a:rPr lang="zh-CN" altLang="en-US" dirty="0"/>
              <a:t>工具</a:t>
            </a:r>
            <a:r>
              <a:rPr lang="zh-CN" altLang="en-US" dirty="0" smtClean="0"/>
              <a:t>，</a:t>
            </a:r>
            <a:endParaRPr lang="en-US" altLang="zh-CN" dirty="0" smtClean="0"/>
          </a:p>
          <a:p>
            <a:pPr>
              <a:lnSpc>
                <a:spcPct val="120000"/>
              </a:lnSpc>
            </a:pPr>
            <a:r>
              <a:rPr lang="en-US" altLang="zh-CN" dirty="0"/>
              <a:t> </a:t>
            </a:r>
            <a:r>
              <a:rPr lang="en-US" altLang="zh-CN" dirty="0" smtClean="0"/>
              <a:t>        </a:t>
            </a:r>
            <a:r>
              <a:rPr lang="zh-CN" altLang="en-US" dirty="0" smtClean="0"/>
              <a:t>大众</a:t>
            </a:r>
            <a:r>
              <a:rPr lang="zh-CN" altLang="en-US" dirty="0"/>
              <a:t>创业零</a:t>
            </a:r>
            <a:r>
              <a:rPr lang="zh-CN" altLang="en-US" dirty="0" smtClean="0"/>
              <a:t>风险投资的项目，</a:t>
            </a:r>
            <a:endParaRPr lang="en-US" altLang="zh-CN" dirty="0" smtClean="0"/>
          </a:p>
          <a:p>
            <a:pPr>
              <a:lnSpc>
                <a:spcPct val="120000"/>
              </a:lnSpc>
            </a:pPr>
            <a:r>
              <a:rPr lang="en-US" altLang="zh-CN" dirty="0"/>
              <a:t> </a:t>
            </a:r>
            <a:r>
              <a:rPr lang="en-US" altLang="zh-CN" dirty="0" smtClean="0"/>
              <a:t>       </a:t>
            </a:r>
            <a:r>
              <a:rPr lang="zh-CN" altLang="en-US" dirty="0" smtClean="0"/>
              <a:t>享受</a:t>
            </a:r>
            <a:r>
              <a:rPr lang="zh-CN" altLang="en-US" dirty="0"/>
              <a:t>实惠、便利、放心的亲情会员制购物</a:t>
            </a:r>
            <a:r>
              <a:rPr lang="en-US" altLang="zh-CN" dirty="0"/>
              <a:t>&amp;</a:t>
            </a:r>
            <a:r>
              <a:rPr lang="zh-CN" altLang="en-US" dirty="0"/>
              <a:t>便民服务</a:t>
            </a:r>
            <a:r>
              <a:rPr lang="zh-CN" altLang="en-US" dirty="0" smtClean="0"/>
              <a:t>体验，</a:t>
            </a:r>
            <a:endParaRPr lang="en-US" altLang="zh-CN" dirty="0" smtClean="0"/>
          </a:p>
          <a:p>
            <a:pPr>
              <a:lnSpc>
                <a:spcPct val="120000"/>
              </a:lnSpc>
            </a:pPr>
            <a:r>
              <a:rPr lang="en-US" altLang="zh-CN" dirty="0"/>
              <a:t> </a:t>
            </a:r>
            <a:r>
              <a:rPr lang="en-US" altLang="zh-CN" dirty="0" smtClean="0"/>
              <a:t>        </a:t>
            </a:r>
            <a:r>
              <a:rPr lang="zh-CN" altLang="en-US" dirty="0" smtClean="0"/>
              <a:t>品牌</a:t>
            </a:r>
            <a:r>
              <a:rPr lang="zh-CN" altLang="en-US" dirty="0"/>
              <a:t>商品推广和销售的低成本拓展广渠道</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界面.jpg"/>
          <p:cNvPicPr>
            <a:picLocks noChangeAspect="1"/>
          </p:cNvPicPr>
          <p:nvPr/>
        </p:nvPicPr>
        <p:blipFill>
          <a:blip r:embed="rId2" cstate="print"/>
          <a:stretch>
            <a:fillRect/>
          </a:stretch>
        </p:blipFill>
        <p:spPr>
          <a:xfrm>
            <a:off x="0" y="2228916"/>
            <a:ext cx="9140056" cy="2856268"/>
          </a:xfrm>
          <a:prstGeom prst="rect">
            <a:avLst/>
          </a:prstGeom>
        </p:spPr>
      </p:pic>
    </p:spTree>
    <p:extLst>
      <p:ext uri="{BB962C8B-B14F-4D97-AF65-F5344CB8AC3E}">
        <p14:creationId xmlns:p14="http://schemas.microsoft.com/office/powerpoint/2010/main" xmlns="" val="79781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707904" y="2852936"/>
            <a:ext cx="2448272" cy="504057"/>
          </a:xfrm>
        </p:spPr>
        <p:txBody>
          <a:bodyPr>
            <a:normAutofit/>
          </a:bodyPr>
          <a:lstStyle/>
          <a:p>
            <a:pPr algn="l"/>
            <a:r>
              <a:rPr lang="zh-CN" altLang="en-US" sz="2000" dirty="0" smtClean="0">
                <a:latin typeface="+mn-ea"/>
                <a:ea typeface="+mn-ea"/>
              </a:rPr>
              <a:t>国家鼓励万民创业</a:t>
            </a:r>
            <a:endParaRPr lang="zh-CN" altLang="en-US" sz="2000" dirty="0">
              <a:latin typeface="+mn-ea"/>
              <a:ea typeface="+mn-ea"/>
            </a:endParaRPr>
          </a:p>
        </p:txBody>
      </p:sp>
      <p:sp>
        <p:nvSpPr>
          <p:cNvPr id="3" name="副标题 2"/>
          <p:cNvSpPr>
            <a:spLocks noGrp="1"/>
          </p:cNvSpPr>
          <p:nvPr>
            <p:ph type="subTitle" idx="1"/>
          </p:nvPr>
        </p:nvSpPr>
        <p:spPr>
          <a:xfrm>
            <a:off x="3707904" y="4149080"/>
            <a:ext cx="3672408" cy="504056"/>
          </a:xfrm>
        </p:spPr>
        <p:txBody>
          <a:bodyPr>
            <a:normAutofit/>
          </a:bodyPr>
          <a:lstStyle/>
          <a:p>
            <a:pPr algn="l"/>
            <a:r>
              <a:rPr lang="zh-CN" altLang="en-US" sz="2000" dirty="0" smtClean="0">
                <a:solidFill>
                  <a:schemeClr val="tx1"/>
                </a:solidFill>
                <a:latin typeface="+mn-ea"/>
              </a:rPr>
              <a:t>互联网时代，丰富有利资源</a:t>
            </a:r>
            <a:endParaRPr lang="zh-CN" altLang="en-US" sz="2000" dirty="0">
              <a:solidFill>
                <a:schemeClr val="tx1"/>
              </a:solidFill>
              <a:latin typeface="+mn-ea"/>
            </a:endParaRPr>
          </a:p>
        </p:txBody>
      </p:sp>
      <p:sp>
        <p:nvSpPr>
          <p:cNvPr id="5" name="TextBox 4"/>
          <p:cNvSpPr txBox="1"/>
          <p:nvPr/>
        </p:nvSpPr>
        <p:spPr>
          <a:xfrm>
            <a:off x="683568" y="1196752"/>
            <a:ext cx="3312368" cy="523220"/>
          </a:xfrm>
          <a:prstGeom prst="rect">
            <a:avLst/>
          </a:prstGeom>
          <a:noFill/>
        </p:spPr>
        <p:txBody>
          <a:bodyPr wrap="square" rtlCol="0">
            <a:spAutoFit/>
          </a:bodyPr>
          <a:lstStyle/>
          <a:p>
            <a:pPr eaLnBrk="0" hangingPunct="0"/>
            <a:r>
              <a:rPr lang="zh-CN" altLang="en-US" dirty="0" smtClean="0"/>
              <a:t>为什么要</a:t>
            </a:r>
            <a:r>
              <a:rPr lang="zh-CN" altLang="en-US" sz="2800" dirty="0" smtClean="0">
                <a:solidFill>
                  <a:srgbClr val="FF0000"/>
                </a:solidFill>
                <a:latin typeface="微软雅黑" pitchFamily="34" charset="-122"/>
                <a:ea typeface="微软雅黑" pitchFamily="34" charset="-122"/>
              </a:rPr>
              <a:t>投资</a:t>
            </a:r>
            <a:r>
              <a:rPr lang="en-US" altLang="zh-CN" sz="2800" dirty="0" smtClean="0">
                <a:solidFill>
                  <a:srgbClr val="FF0000"/>
                </a:solidFill>
                <a:latin typeface="微软雅黑" pitchFamily="34" charset="-122"/>
                <a:ea typeface="微软雅黑" pitchFamily="34" charset="-122"/>
              </a:rPr>
              <a:t>&amp;</a:t>
            </a:r>
            <a:r>
              <a:rPr lang="zh-CN" altLang="en-US" sz="2800" dirty="0" smtClean="0">
                <a:solidFill>
                  <a:srgbClr val="FF3300"/>
                </a:solidFill>
                <a:latin typeface="微软雅黑" pitchFamily="34" charset="-122"/>
                <a:ea typeface="微软雅黑" pitchFamily="34" charset="-122"/>
              </a:rPr>
              <a:t>创业</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pic>
        <p:nvPicPr>
          <p:cNvPr id="8" name="图片 7" descr="a35ab8fe2ddcecc792d6a4fc367c8411.jpg"/>
          <p:cNvPicPr>
            <a:picLocks noChangeAspect="1"/>
          </p:cNvPicPr>
          <p:nvPr/>
        </p:nvPicPr>
        <p:blipFill>
          <a:blip r:embed="rId2" cstate="print"/>
          <a:stretch>
            <a:fillRect/>
          </a:stretch>
        </p:blipFill>
        <p:spPr>
          <a:xfrm>
            <a:off x="2483768" y="3717032"/>
            <a:ext cx="1095387" cy="1080120"/>
          </a:xfrm>
          <a:prstGeom prst="ellipse">
            <a:avLst/>
          </a:prstGeom>
          <a:ln>
            <a:noFill/>
          </a:ln>
          <a:effectLst>
            <a:softEdge rad="112500"/>
          </a:effectLst>
        </p:spPr>
      </p:pic>
      <p:pic>
        <p:nvPicPr>
          <p:cNvPr id="9" name="图片 8" descr="未标题-1.jpg"/>
          <p:cNvPicPr>
            <a:picLocks noChangeAspect="1"/>
          </p:cNvPicPr>
          <p:nvPr/>
        </p:nvPicPr>
        <p:blipFill>
          <a:blip r:embed="rId3" cstate="print"/>
          <a:stretch>
            <a:fillRect/>
          </a:stretch>
        </p:blipFill>
        <p:spPr>
          <a:xfrm>
            <a:off x="2555776" y="2469853"/>
            <a:ext cx="1008112" cy="8871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31640" y="2636912"/>
            <a:ext cx="5040560" cy="1384995"/>
          </a:xfrm>
          <a:prstGeom prst="rect">
            <a:avLst/>
          </a:prstGeom>
          <a:noFill/>
        </p:spPr>
        <p:txBody>
          <a:bodyPr wrap="square" rtlCol="0">
            <a:spAutoFit/>
          </a:bodyPr>
          <a:lstStyle/>
          <a:p>
            <a:pPr marL="342900" indent="-342900">
              <a:lnSpc>
                <a:spcPct val="150000"/>
              </a:lnSpc>
              <a:buFont typeface="+mj-lt"/>
              <a:buAutoNum type="arabicPeriod"/>
            </a:pPr>
            <a:r>
              <a:rPr lang="zh-CN" altLang="en-US" sz="1400" dirty="0" smtClean="0"/>
              <a:t>传统实体店商品价格高昂，服务质量差，购物路远。</a:t>
            </a:r>
            <a:endParaRPr lang="en-US" altLang="zh-CN" sz="1400" dirty="0" smtClean="0"/>
          </a:p>
          <a:p>
            <a:pPr marL="342900" indent="-342900">
              <a:lnSpc>
                <a:spcPct val="150000"/>
              </a:lnSpc>
              <a:buFont typeface="+mj-lt"/>
              <a:buAutoNum type="arabicPeriod"/>
            </a:pPr>
            <a:r>
              <a:rPr lang="zh-CN" altLang="en-US" sz="1400" dirty="0" smtClean="0"/>
              <a:t>传统</a:t>
            </a:r>
            <a:r>
              <a:rPr lang="en-US" altLang="zh-CN" sz="1400" dirty="0" smtClean="0"/>
              <a:t>O2O</a:t>
            </a:r>
            <a:r>
              <a:rPr lang="zh-CN" altLang="en-US" sz="1400" dirty="0" smtClean="0"/>
              <a:t>快递送达时间不稳定，快递人员服务意识薄弱。</a:t>
            </a:r>
            <a:endParaRPr lang="en-US" altLang="zh-CN" sz="1400" dirty="0" smtClean="0"/>
          </a:p>
          <a:p>
            <a:pPr marL="342900" indent="-342900">
              <a:lnSpc>
                <a:spcPct val="150000"/>
              </a:lnSpc>
              <a:buFont typeface="+mj-lt"/>
              <a:buAutoNum type="arabicPeriod"/>
            </a:pPr>
            <a:r>
              <a:rPr lang="zh-CN" altLang="en-US" sz="1400" dirty="0" smtClean="0"/>
              <a:t>快递、电商等配送时间漫长，大众体验差。</a:t>
            </a:r>
            <a:endParaRPr lang="en-US" altLang="zh-CN" sz="1400" dirty="0" smtClean="0"/>
          </a:p>
          <a:p>
            <a:pPr marL="342900" indent="-342900">
              <a:lnSpc>
                <a:spcPct val="150000"/>
              </a:lnSpc>
              <a:buFont typeface="+mj-lt"/>
              <a:buAutoNum type="arabicPeriod"/>
            </a:pPr>
            <a:r>
              <a:rPr lang="zh-CN" altLang="en-US" sz="1400" dirty="0" smtClean="0"/>
              <a:t>人才交流、房屋出租等业务难以找寻，耗时费力。</a:t>
            </a:r>
            <a:endParaRPr lang="zh-CN" altLang="en-US" sz="1400" dirty="0"/>
          </a:p>
        </p:txBody>
      </p:sp>
      <p:sp>
        <p:nvSpPr>
          <p:cNvPr id="9" name="爆炸形 2 8"/>
          <p:cNvSpPr/>
          <p:nvPr/>
        </p:nvSpPr>
        <p:spPr>
          <a:xfrm>
            <a:off x="6300192" y="2924944"/>
            <a:ext cx="2376264" cy="1728192"/>
          </a:xfrm>
          <a:prstGeom prst="irregularSeal2">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TextBox 5"/>
          <p:cNvSpPr txBox="1"/>
          <p:nvPr/>
        </p:nvSpPr>
        <p:spPr>
          <a:xfrm>
            <a:off x="6804248" y="3573016"/>
            <a:ext cx="1296144" cy="523220"/>
          </a:xfrm>
          <a:prstGeom prst="rect">
            <a:avLst/>
          </a:prstGeom>
          <a:noFill/>
        </p:spPr>
        <p:txBody>
          <a:bodyPr wrap="square" rtlCol="0">
            <a:spAutoFit/>
          </a:bodyPr>
          <a:lstStyle/>
          <a:p>
            <a:r>
              <a:rPr lang="zh-CN" altLang="en-US" sz="1400" dirty="0" smtClean="0"/>
              <a:t>传统实体店和</a:t>
            </a:r>
            <a:r>
              <a:rPr lang="en-US" altLang="zh-CN" sz="1400" dirty="0" smtClean="0"/>
              <a:t>O2O</a:t>
            </a:r>
            <a:r>
              <a:rPr lang="zh-CN" altLang="en-US" sz="1400" dirty="0" smtClean="0"/>
              <a:t>的痛点</a:t>
            </a:r>
            <a:endParaRPr lang="zh-CN" altLang="en-US" sz="1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3491880" y="2276872"/>
            <a:ext cx="1368152" cy="4320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标题 19"/>
          <p:cNvSpPr>
            <a:spLocks noGrp="1"/>
          </p:cNvSpPr>
          <p:nvPr>
            <p:ph type="ctrTitle"/>
          </p:nvPr>
        </p:nvSpPr>
        <p:spPr>
          <a:xfrm>
            <a:off x="3710136" y="2276872"/>
            <a:ext cx="1077888" cy="432048"/>
          </a:xfrm>
        </p:spPr>
        <p:txBody>
          <a:bodyPr>
            <a:normAutofit/>
          </a:bodyPr>
          <a:lstStyle/>
          <a:p>
            <a:pPr algn="l"/>
            <a:r>
              <a:rPr lang="zh-CN" altLang="en-US" sz="1800" dirty="0" smtClean="0"/>
              <a:t>传统</a:t>
            </a:r>
            <a:r>
              <a:rPr lang="en-US" altLang="zh-CN" sz="1800" dirty="0" smtClean="0"/>
              <a:t>O2O</a:t>
            </a:r>
            <a:endParaRPr lang="zh-CN" altLang="en-US" sz="1800" dirty="0"/>
          </a:p>
        </p:txBody>
      </p:sp>
      <p:sp>
        <p:nvSpPr>
          <p:cNvPr id="10" name="椭圆 9"/>
          <p:cNvSpPr/>
          <p:nvPr/>
        </p:nvSpPr>
        <p:spPr>
          <a:xfrm>
            <a:off x="755576" y="2276872"/>
            <a:ext cx="1440160" cy="43204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2" name="标题 19"/>
          <p:cNvSpPr txBox="1">
            <a:spLocks/>
          </p:cNvSpPr>
          <p:nvPr/>
        </p:nvSpPr>
        <p:spPr>
          <a:xfrm>
            <a:off x="827584" y="2348880"/>
            <a:ext cx="1368152" cy="36004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b="0" i="0" u="none" strike="noStrike" kern="1200" cap="none" spc="0" normalizeH="0" baseline="0" noProof="0" dirty="0" smtClean="0">
                <a:ln>
                  <a:noFill/>
                </a:ln>
                <a:solidFill>
                  <a:schemeClr val="tx1"/>
                </a:solidFill>
                <a:effectLst/>
                <a:uLnTx/>
                <a:uFillTx/>
                <a:latin typeface="+mj-lt"/>
                <a:ea typeface="+mj-ea"/>
                <a:cs typeface="+mj-cs"/>
              </a:rPr>
              <a:t>传统实体店</a:t>
            </a:r>
            <a:endParaRPr kumimoji="0" lang="zh-CN" altLang="en-US"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椭圆 13"/>
          <p:cNvSpPr/>
          <p:nvPr/>
        </p:nvSpPr>
        <p:spPr>
          <a:xfrm>
            <a:off x="6300192" y="2276872"/>
            <a:ext cx="1368152" cy="43204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3" name="标题 19"/>
          <p:cNvSpPr txBox="1">
            <a:spLocks/>
          </p:cNvSpPr>
          <p:nvPr/>
        </p:nvSpPr>
        <p:spPr>
          <a:xfrm>
            <a:off x="6571767" y="2276872"/>
            <a:ext cx="1077888" cy="43204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smtClean="0">
                <a:ln>
                  <a:noFill/>
                </a:ln>
                <a:solidFill>
                  <a:schemeClr val="tx1"/>
                </a:solidFill>
                <a:effectLst/>
                <a:uLnTx/>
                <a:uFillTx/>
                <a:latin typeface="+mj-lt"/>
                <a:ea typeface="+mj-ea"/>
                <a:cs typeface="+mj-cs"/>
              </a:rPr>
              <a:t>MT-O2O</a:t>
            </a:r>
            <a:endParaRPr kumimoji="0" lang="zh-CN" altLang="en-US" sz="1800" b="0" i="0" u="none" strike="noStrike" kern="1200" cap="none" spc="0" normalizeH="0" baseline="0" noProof="0" dirty="0">
              <a:ln>
                <a:noFill/>
              </a:ln>
              <a:solidFill>
                <a:schemeClr val="tx1"/>
              </a:solidFill>
              <a:effectLst/>
              <a:uLnTx/>
              <a:uFillTx/>
              <a:latin typeface="+mj-lt"/>
              <a:ea typeface="+mj-ea"/>
              <a:cs typeface="+mj-cs"/>
            </a:endParaRPr>
          </a:p>
        </p:txBody>
      </p:sp>
      <p:sp>
        <p:nvSpPr>
          <p:cNvPr id="26" name="TextBox 25"/>
          <p:cNvSpPr txBox="1"/>
          <p:nvPr/>
        </p:nvSpPr>
        <p:spPr>
          <a:xfrm>
            <a:off x="755576" y="2908682"/>
            <a:ext cx="2430474" cy="1600438"/>
          </a:xfrm>
          <a:prstGeom prst="rect">
            <a:avLst/>
          </a:prstGeom>
          <a:noFill/>
        </p:spPr>
        <p:txBody>
          <a:bodyPr wrap="none" rtlCol="0">
            <a:spAutoFit/>
          </a:bodyPr>
          <a:lstStyle/>
          <a:p>
            <a:r>
              <a:rPr lang="en-US" altLang="zh-CN" sz="1400" dirty="0" smtClean="0"/>
              <a:t>1</a:t>
            </a:r>
            <a:r>
              <a:rPr lang="zh-CN" altLang="en-US" sz="1400" dirty="0" smtClean="0"/>
              <a:t>、房租贵 </a:t>
            </a:r>
            <a:endParaRPr lang="en-US" altLang="zh-CN" sz="1400" dirty="0" smtClean="0"/>
          </a:p>
          <a:p>
            <a:r>
              <a:rPr lang="en-US" altLang="zh-CN" sz="1400" dirty="0" smtClean="0"/>
              <a:t>2</a:t>
            </a:r>
            <a:r>
              <a:rPr lang="zh-CN" altLang="en-US" sz="1400" dirty="0" smtClean="0"/>
              <a:t>、成本大和风险高，回报低</a:t>
            </a:r>
            <a:endParaRPr lang="en-US" altLang="zh-CN" sz="1400" dirty="0" smtClean="0"/>
          </a:p>
          <a:p>
            <a:r>
              <a:rPr lang="en-US" altLang="zh-CN" sz="1400" dirty="0" smtClean="0"/>
              <a:t>3</a:t>
            </a:r>
            <a:r>
              <a:rPr lang="zh-CN" altLang="en-US" sz="1400" dirty="0" smtClean="0"/>
              <a:t>、品种少、库存大 </a:t>
            </a:r>
            <a:endParaRPr lang="en-US" altLang="zh-CN" sz="1400" dirty="0" smtClean="0"/>
          </a:p>
          <a:p>
            <a:r>
              <a:rPr lang="en-US" altLang="zh-CN" sz="1400" dirty="0" smtClean="0"/>
              <a:t>4</a:t>
            </a:r>
            <a:r>
              <a:rPr lang="zh-CN" altLang="en-US" sz="1400" dirty="0" smtClean="0"/>
              <a:t>、顾客无法沉淀，粘性弱；</a:t>
            </a:r>
            <a:endParaRPr lang="en-US" altLang="zh-CN" sz="1400" dirty="0" smtClean="0"/>
          </a:p>
          <a:p>
            <a:pPr marL="342900" indent="-342900"/>
            <a:r>
              <a:rPr lang="en-US" altLang="zh-CN" sz="1400" dirty="0" smtClean="0"/>
              <a:t>5</a:t>
            </a:r>
            <a:r>
              <a:rPr lang="zh-CN" altLang="en-US" sz="1400" dirty="0" smtClean="0"/>
              <a:t>、行业竞争激烈；</a:t>
            </a:r>
          </a:p>
          <a:p>
            <a:endParaRPr lang="zh-CN" altLang="en-US" sz="1400" dirty="0" smtClean="0"/>
          </a:p>
          <a:p>
            <a:endParaRPr lang="zh-CN" altLang="en-US" sz="1400" dirty="0"/>
          </a:p>
        </p:txBody>
      </p:sp>
      <p:sp>
        <p:nvSpPr>
          <p:cNvPr id="27" name="TextBox 26"/>
          <p:cNvSpPr txBox="1"/>
          <p:nvPr/>
        </p:nvSpPr>
        <p:spPr>
          <a:xfrm>
            <a:off x="3419872" y="2924944"/>
            <a:ext cx="2789546" cy="1815882"/>
          </a:xfrm>
          <a:prstGeom prst="rect">
            <a:avLst/>
          </a:prstGeom>
          <a:noFill/>
        </p:spPr>
        <p:txBody>
          <a:bodyPr wrap="none" rtlCol="0">
            <a:spAutoFit/>
          </a:bodyPr>
          <a:lstStyle/>
          <a:p>
            <a:r>
              <a:rPr lang="en-US" altLang="zh-CN" sz="1400" dirty="0" smtClean="0"/>
              <a:t>1</a:t>
            </a:r>
            <a:r>
              <a:rPr lang="zh-CN" altLang="en-US" sz="1400" dirty="0" smtClean="0"/>
              <a:t>、价廉质更低</a:t>
            </a:r>
            <a:endParaRPr lang="en-US" altLang="zh-CN" sz="1400" dirty="0" smtClean="0"/>
          </a:p>
          <a:p>
            <a:r>
              <a:rPr lang="en-US" altLang="zh-CN" sz="1400" dirty="0" smtClean="0"/>
              <a:t>2</a:t>
            </a:r>
            <a:r>
              <a:rPr lang="zh-CN" altLang="en-US" sz="1400" dirty="0" smtClean="0"/>
              <a:t>、快递送达时间不稳定</a:t>
            </a:r>
            <a:endParaRPr lang="en-US" altLang="zh-CN" sz="1400" dirty="0" smtClean="0"/>
          </a:p>
          <a:p>
            <a:r>
              <a:rPr lang="en-US" altLang="zh-CN" sz="1400" dirty="0" smtClean="0"/>
              <a:t>3</a:t>
            </a:r>
            <a:r>
              <a:rPr lang="zh-CN" altLang="en-US" sz="1400" dirty="0" smtClean="0"/>
              <a:t>、需要专人长时间值守</a:t>
            </a:r>
            <a:endParaRPr lang="en-US" altLang="zh-CN" sz="1400" dirty="0" smtClean="0"/>
          </a:p>
          <a:p>
            <a:r>
              <a:rPr lang="en-US" altLang="zh-CN" sz="1400" dirty="0" smtClean="0"/>
              <a:t>4</a:t>
            </a:r>
            <a:r>
              <a:rPr lang="zh-CN" altLang="en-US" sz="1400" dirty="0" smtClean="0"/>
              <a:t>、老人孩子不会网购</a:t>
            </a:r>
            <a:endParaRPr lang="en-US" altLang="zh-CN" sz="1400" dirty="0" smtClean="0"/>
          </a:p>
          <a:p>
            <a:r>
              <a:rPr lang="en-US" altLang="zh-CN" sz="1400" dirty="0" smtClean="0"/>
              <a:t>5</a:t>
            </a:r>
            <a:r>
              <a:rPr lang="zh-CN" altLang="en-US" sz="1400" dirty="0" smtClean="0"/>
              <a:t>、遇到纠纷处理的时间漫长</a:t>
            </a:r>
            <a:endParaRPr lang="en-US" altLang="zh-CN" sz="1400" dirty="0" smtClean="0"/>
          </a:p>
          <a:p>
            <a:r>
              <a:rPr lang="en-US" altLang="zh-CN" sz="1400" dirty="0" smtClean="0"/>
              <a:t>6</a:t>
            </a:r>
            <a:r>
              <a:rPr lang="zh-CN" altLang="en-US" sz="1400" dirty="0" smtClean="0"/>
              <a:t>、不能与顾客有效的面对面沟通</a:t>
            </a:r>
            <a:endParaRPr lang="en-US" altLang="zh-CN" sz="1400" dirty="0" smtClean="0"/>
          </a:p>
          <a:p>
            <a:pPr marL="342900" indent="-342900"/>
            <a:r>
              <a:rPr lang="en-US" altLang="zh-CN" sz="1400" dirty="0" smtClean="0"/>
              <a:t>7</a:t>
            </a:r>
            <a:r>
              <a:rPr lang="zh-CN" altLang="en-US" sz="1400" dirty="0" smtClean="0"/>
              <a:t>、顾客回头率低；</a:t>
            </a:r>
            <a:endParaRPr lang="en-US" altLang="zh-CN" sz="1400" dirty="0" smtClean="0"/>
          </a:p>
          <a:p>
            <a:pPr marL="342900" indent="-342900"/>
            <a:r>
              <a:rPr lang="en-US" altLang="zh-CN" sz="1400" dirty="0" smtClean="0"/>
              <a:t>8</a:t>
            </a:r>
            <a:r>
              <a:rPr lang="zh-CN" altLang="en-US" sz="1400" dirty="0" smtClean="0"/>
              <a:t>、市场竞争激烈；</a:t>
            </a:r>
            <a:endParaRPr lang="en-US" altLang="zh-CN" sz="1400" dirty="0" smtClean="0"/>
          </a:p>
        </p:txBody>
      </p:sp>
      <p:sp>
        <p:nvSpPr>
          <p:cNvPr id="29" name="TextBox 28"/>
          <p:cNvSpPr txBox="1"/>
          <p:nvPr/>
        </p:nvSpPr>
        <p:spPr>
          <a:xfrm>
            <a:off x="6228184" y="2852936"/>
            <a:ext cx="2699792" cy="2677656"/>
          </a:xfrm>
          <a:prstGeom prst="rect">
            <a:avLst/>
          </a:prstGeom>
          <a:noFill/>
        </p:spPr>
        <p:txBody>
          <a:bodyPr wrap="square" rtlCol="0">
            <a:spAutoFit/>
          </a:bodyPr>
          <a:lstStyle/>
          <a:p>
            <a:r>
              <a:rPr lang="en-US" altLang="zh-CN" sz="1400" dirty="0" smtClean="0"/>
              <a:t>1</a:t>
            </a:r>
            <a:r>
              <a:rPr lang="zh-CN" altLang="en-US" sz="1400" dirty="0" smtClean="0"/>
              <a:t>、房租少 ，投入小</a:t>
            </a:r>
            <a:endParaRPr lang="en-US" altLang="zh-CN" sz="1400" dirty="0" smtClean="0"/>
          </a:p>
          <a:p>
            <a:r>
              <a:rPr lang="en-US" altLang="zh-CN" sz="1400" dirty="0" smtClean="0"/>
              <a:t>2</a:t>
            </a:r>
            <a:r>
              <a:rPr lang="zh-CN" altLang="en-US" sz="1400" dirty="0" smtClean="0"/>
              <a:t>、品种多，不压货</a:t>
            </a:r>
            <a:endParaRPr lang="en-US" altLang="zh-CN" sz="1400" dirty="0" smtClean="0"/>
          </a:p>
          <a:p>
            <a:r>
              <a:rPr lang="en-US" altLang="zh-CN" sz="1400" dirty="0" smtClean="0"/>
              <a:t>3</a:t>
            </a:r>
            <a:r>
              <a:rPr lang="zh-CN" altLang="en-US" sz="1400" dirty="0" smtClean="0"/>
              <a:t>、</a:t>
            </a:r>
            <a:r>
              <a:rPr lang="en-US" altLang="zh-CN" sz="1400" dirty="0" smtClean="0"/>
              <a:t>PC</a:t>
            </a:r>
            <a:r>
              <a:rPr lang="zh-CN" altLang="en-US" sz="1400" dirty="0" smtClean="0"/>
              <a:t>端、手机端、线下触摸端和线下导购四端合一</a:t>
            </a:r>
            <a:endParaRPr lang="en-US" altLang="zh-CN" sz="1400" dirty="0" smtClean="0"/>
          </a:p>
          <a:p>
            <a:r>
              <a:rPr lang="en-US" altLang="zh-CN" sz="1400" dirty="0" smtClean="0"/>
              <a:t>4</a:t>
            </a:r>
            <a:r>
              <a:rPr lang="zh-CN" altLang="en-US" sz="1400" dirty="0" smtClean="0"/>
              <a:t>、线上捆绑客户，线下交易</a:t>
            </a:r>
            <a:endParaRPr lang="en-US" altLang="zh-CN" sz="1400" dirty="0" smtClean="0"/>
          </a:p>
          <a:p>
            <a:r>
              <a:rPr lang="en-US" altLang="zh-CN" sz="1400" dirty="0" smtClean="0"/>
              <a:t>5</a:t>
            </a:r>
            <a:r>
              <a:rPr lang="zh-CN" altLang="en-US" sz="1400" dirty="0" smtClean="0"/>
              <a:t>、首创</a:t>
            </a:r>
            <a:r>
              <a:rPr lang="en-US" altLang="zh-CN" sz="1400" dirty="0" smtClean="0"/>
              <a:t>MT-O2O</a:t>
            </a:r>
            <a:r>
              <a:rPr lang="zh-CN" altLang="en-US" sz="1400" dirty="0" smtClean="0"/>
              <a:t>云店通全新市场</a:t>
            </a:r>
            <a:endParaRPr lang="en-US" altLang="zh-CN" sz="1400" dirty="0" smtClean="0"/>
          </a:p>
          <a:p>
            <a:r>
              <a:rPr lang="en-US" altLang="zh-CN" sz="1400" dirty="0" smtClean="0"/>
              <a:t>6</a:t>
            </a:r>
            <a:r>
              <a:rPr lang="zh-CN" altLang="en-US" sz="1400" dirty="0" smtClean="0"/>
              <a:t>、低价高质的便利商品</a:t>
            </a:r>
            <a:endParaRPr lang="en-US" altLang="zh-CN" sz="1400" dirty="0" smtClean="0"/>
          </a:p>
          <a:p>
            <a:r>
              <a:rPr lang="en-US" altLang="zh-CN" sz="1400" dirty="0" smtClean="0"/>
              <a:t>7</a:t>
            </a:r>
            <a:r>
              <a:rPr lang="zh-CN" altLang="en-US" sz="1400" dirty="0" smtClean="0"/>
              <a:t>、便利商品极速送货上门服务，无需等待</a:t>
            </a:r>
            <a:endParaRPr lang="en-US" altLang="zh-CN" sz="1400" dirty="0" smtClean="0"/>
          </a:p>
          <a:p>
            <a:r>
              <a:rPr lang="en-US" altLang="zh-CN" sz="1400" dirty="0" smtClean="0"/>
              <a:t>8</a:t>
            </a:r>
            <a:r>
              <a:rPr lang="zh-CN" altLang="en-US" sz="1400" dirty="0" smtClean="0"/>
              <a:t>、生鲜水果、商品代购、社区活动等其他服务</a:t>
            </a:r>
          </a:p>
          <a:p>
            <a:endParaRPr lang="zh-CN" altLang="en-US" sz="1400" dirty="0" smtClean="0"/>
          </a:p>
        </p:txBody>
      </p:sp>
      <p:sp>
        <p:nvSpPr>
          <p:cNvPr id="12" name="标题 1"/>
          <p:cNvSpPr txBox="1">
            <a:spLocks/>
          </p:cNvSpPr>
          <p:nvPr/>
        </p:nvSpPr>
        <p:spPr>
          <a:xfrm>
            <a:off x="539552" y="1124744"/>
            <a:ext cx="4176464" cy="576064"/>
          </a:xfrm>
          <a:prstGeom prst="rect">
            <a:avLst/>
          </a:prstGeom>
        </p:spPr>
        <p:txBody>
          <a:bodyPr vert="horz" lIns="91440" tIns="45720" rIns="91440" bIns="45720" rtlCol="0" anchor="ctr">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smtClean="0">
                <a:ln>
                  <a:noFill/>
                </a:ln>
                <a:solidFill>
                  <a:schemeClr val="tx1"/>
                </a:solidFill>
                <a:effectLst/>
                <a:uLnTx/>
                <a:uFillTx/>
                <a:latin typeface="+mn-ea"/>
                <a:ea typeface="+mn-ea"/>
                <a:cs typeface="+mj-cs"/>
              </a:rPr>
              <a:t>为什么选择</a:t>
            </a:r>
            <a:r>
              <a:rPr kumimoji="0" lang="en-US" altLang="zh-CN" sz="2000" b="0" i="0" u="none" strike="noStrike" kern="1200" cap="none" spc="0" normalizeH="0" baseline="0" noProof="0" smtClean="0">
                <a:ln>
                  <a:noFill/>
                </a:ln>
                <a:solidFill>
                  <a:schemeClr val="tx1"/>
                </a:solidFill>
                <a:effectLst/>
                <a:uLnTx/>
                <a:uFillTx/>
                <a:latin typeface="+mn-ea"/>
                <a:ea typeface="+mn-ea"/>
                <a:cs typeface="+mj-cs"/>
              </a:rPr>
              <a:t>MT-O2O</a:t>
            </a:r>
            <a:r>
              <a:rPr kumimoji="0" lang="zh-CN" altLang="en-US" sz="2000" b="0" i="0" u="none" strike="noStrike" kern="1200" cap="none" spc="0" normalizeH="0" baseline="0" noProof="0" smtClean="0">
                <a:ln>
                  <a:noFill/>
                </a:ln>
                <a:solidFill>
                  <a:schemeClr val="tx1"/>
                </a:solidFill>
                <a:effectLst/>
                <a:uLnTx/>
                <a:uFillTx/>
                <a:latin typeface="+mn-ea"/>
                <a:ea typeface="+mn-ea"/>
                <a:cs typeface="+mj-cs"/>
              </a:rPr>
              <a:t>作为</a:t>
            </a:r>
            <a:r>
              <a:rPr kumimoji="0" lang="zh-CN" altLang="en-US" sz="3200" b="0" i="0" u="none" strike="noStrike" kern="1200" cap="none" spc="0" normalizeH="0" baseline="0" noProof="0" smtClean="0">
                <a:ln>
                  <a:noFill/>
                </a:ln>
                <a:solidFill>
                  <a:schemeClr val="accent6">
                    <a:lumMod val="75000"/>
                  </a:schemeClr>
                </a:solidFill>
                <a:effectLst/>
                <a:uLnTx/>
                <a:uFillTx/>
                <a:latin typeface="+mn-ea"/>
                <a:ea typeface="+mn-ea"/>
                <a:cs typeface="+mj-cs"/>
              </a:rPr>
              <a:t>创业起点</a:t>
            </a:r>
            <a:r>
              <a:rPr kumimoji="0" lang="zh-CN" altLang="en-US" sz="2000" b="0" i="0" u="none" strike="noStrike" kern="1200" cap="none" spc="0" normalizeH="0" baseline="0" noProof="0" smtClean="0">
                <a:ln>
                  <a:noFill/>
                </a:ln>
                <a:solidFill>
                  <a:schemeClr val="tx1"/>
                </a:solidFill>
                <a:effectLst/>
                <a:uLnTx/>
                <a:uFillTx/>
                <a:latin typeface="+mn-ea"/>
                <a:ea typeface="+mn-ea"/>
                <a:cs typeface="+mj-cs"/>
              </a:rPr>
              <a:t>？</a:t>
            </a:r>
            <a:endParaRPr kumimoji="0" lang="zh-CN" altLang="en-US" sz="2000" b="0" i="0" u="none" strike="noStrike" kern="1200" cap="none" spc="0" normalizeH="0" baseline="0" noProof="0" dirty="0">
              <a:ln>
                <a:noFill/>
              </a:ln>
              <a:solidFill>
                <a:schemeClr val="tx1"/>
              </a:solidFill>
              <a:effectLst/>
              <a:uLnTx/>
              <a:uFillTx/>
              <a:latin typeface="+mn-ea"/>
              <a:ea typeface="+mn-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1700808"/>
            <a:ext cx="1872208" cy="576064"/>
          </a:xfrm>
        </p:spPr>
        <p:txBody>
          <a:bodyPr>
            <a:normAutofit/>
          </a:bodyPr>
          <a:lstStyle/>
          <a:p>
            <a:pPr algn="l"/>
            <a:r>
              <a:rPr lang="zh-CN" altLang="en-US" sz="2000" dirty="0" smtClean="0">
                <a:latin typeface="+mn-ea"/>
                <a:ea typeface="+mn-ea"/>
              </a:rPr>
              <a:t>迈格云店</a:t>
            </a:r>
            <a:endParaRPr lang="zh-CN" altLang="en-US" sz="2000" dirty="0">
              <a:latin typeface="+mn-ea"/>
              <a:ea typeface="+mn-ea"/>
            </a:endParaRPr>
          </a:p>
        </p:txBody>
      </p:sp>
      <p:sp>
        <p:nvSpPr>
          <p:cNvPr id="20" name="TextBox 19"/>
          <p:cNvSpPr txBox="1"/>
          <p:nvPr/>
        </p:nvSpPr>
        <p:spPr>
          <a:xfrm>
            <a:off x="1043608" y="2564904"/>
            <a:ext cx="6303329" cy="2169825"/>
          </a:xfrm>
          <a:prstGeom prst="rect">
            <a:avLst/>
          </a:prstGeom>
          <a:noFill/>
        </p:spPr>
        <p:txBody>
          <a:bodyPr wrap="square" rtlCol="0">
            <a:spAutoFit/>
          </a:bodyPr>
          <a:lstStyle/>
          <a:p>
            <a:pPr>
              <a:lnSpc>
                <a:spcPct val="150000"/>
              </a:lnSpc>
            </a:pPr>
            <a:r>
              <a:rPr lang="en-US" altLang="zh-CN" dirty="0" smtClean="0"/>
              <a:t>1</a:t>
            </a:r>
            <a:r>
              <a:rPr lang="zh-CN" altLang="en-US" dirty="0" smtClean="0"/>
              <a:t>、大众创业零风险投资项目，</a:t>
            </a:r>
            <a:endParaRPr lang="en-US" altLang="zh-CN" dirty="0" smtClean="0"/>
          </a:p>
          <a:p>
            <a:pPr>
              <a:lnSpc>
                <a:spcPct val="150000"/>
              </a:lnSpc>
            </a:pPr>
            <a:r>
              <a:rPr lang="en-US" altLang="zh-CN" dirty="0" smtClean="0"/>
              <a:t>2</a:t>
            </a:r>
            <a:r>
              <a:rPr lang="zh-CN" altLang="en-US" dirty="0" smtClean="0"/>
              <a:t>、享受实惠、便利、放心</a:t>
            </a:r>
            <a:endParaRPr lang="en-US" altLang="zh-CN" dirty="0" smtClean="0"/>
          </a:p>
          <a:p>
            <a:pPr>
              <a:lnSpc>
                <a:spcPct val="150000"/>
              </a:lnSpc>
            </a:pPr>
            <a:r>
              <a:rPr lang="en-US" altLang="zh-CN" dirty="0" smtClean="0"/>
              <a:t>3</a:t>
            </a:r>
            <a:r>
              <a:rPr lang="zh-CN" altLang="en-US" dirty="0" smtClean="0"/>
              <a:t>、亲情会员制购物</a:t>
            </a:r>
            <a:endParaRPr lang="en-US" altLang="zh-CN" dirty="0" smtClean="0"/>
          </a:p>
          <a:p>
            <a:pPr>
              <a:lnSpc>
                <a:spcPct val="150000"/>
              </a:lnSpc>
            </a:pPr>
            <a:r>
              <a:rPr lang="en-US" altLang="zh-CN" dirty="0" smtClean="0"/>
              <a:t>4</a:t>
            </a:r>
            <a:r>
              <a:rPr lang="zh-CN" altLang="en-US" dirty="0" smtClean="0"/>
              <a:t>、便民服务体验、品牌商品推广和销售的低成本拓展广渠道</a:t>
            </a:r>
          </a:p>
          <a:p>
            <a:pPr>
              <a:lnSpc>
                <a:spcPct val="150000"/>
              </a:lnSpc>
            </a:pPr>
            <a:r>
              <a:rPr lang="en-US" altLang="zh-CN" dirty="0" smtClean="0"/>
              <a:t>5</a:t>
            </a:r>
            <a:r>
              <a:rPr lang="zh-CN" altLang="en-US" dirty="0" smtClean="0"/>
              <a:t>、小屏幕、大商城，跨界经营，收入多</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1052736"/>
            <a:ext cx="2885726" cy="369332"/>
          </a:xfrm>
          <a:prstGeom prst="rect">
            <a:avLst/>
          </a:prstGeom>
          <a:noFill/>
        </p:spPr>
        <p:txBody>
          <a:bodyPr wrap="none" rtlCol="0">
            <a:spAutoFit/>
          </a:bodyPr>
          <a:lstStyle/>
          <a:p>
            <a:r>
              <a:rPr lang="en-US" altLang="zh-CN" dirty="0" smtClean="0"/>
              <a:t>MT-O2O</a:t>
            </a:r>
            <a:r>
              <a:rPr lang="zh-CN" altLang="en-US" dirty="0" smtClean="0"/>
              <a:t>创业 可以怎么玩？</a:t>
            </a:r>
            <a:endParaRPr lang="zh-CN" altLang="en-US" dirty="0"/>
          </a:p>
        </p:txBody>
      </p:sp>
      <p:sp>
        <p:nvSpPr>
          <p:cNvPr id="13" name="圆角矩形 12"/>
          <p:cNvSpPr/>
          <p:nvPr/>
        </p:nvSpPr>
        <p:spPr>
          <a:xfrm>
            <a:off x="3419873" y="2132856"/>
            <a:ext cx="720080" cy="2880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 name="TextBox 5"/>
          <p:cNvSpPr txBox="1"/>
          <p:nvPr/>
        </p:nvSpPr>
        <p:spPr>
          <a:xfrm>
            <a:off x="3419873" y="2132856"/>
            <a:ext cx="723275" cy="307777"/>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1400" dirty="0" smtClean="0"/>
              <a:t>全直营</a:t>
            </a:r>
            <a:endParaRPr lang="zh-CN" altLang="en-US" sz="1400" dirty="0"/>
          </a:p>
        </p:txBody>
      </p:sp>
      <p:sp>
        <p:nvSpPr>
          <p:cNvPr id="14" name="圆角矩形 13"/>
          <p:cNvSpPr/>
          <p:nvPr/>
        </p:nvSpPr>
        <p:spPr>
          <a:xfrm>
            <a:off x="6372201" y="2060848"/>
            <a:ext cx="720080" cy="2880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7" name="TextBox 6"/>
          <p:cNvSpPr txBox="1"/>
          <p:nvPr/>
        </p:nvSpPr>
        <p:spPr>
          <a:xfrm>
            <a:off x="6372201" y="2060848"/>
            <a:ext cx="723275" cy="307777"/>
          </a:xfrm>
          <a:prstGeom prst="rect">
            <a:avLst/>
          </a:prstGeom>
          <a:noFill/>
        </p:spPr>
        <p:txBody>
          <a:bodyPr wrap="none" rtlCol="0">
            <a:spAutoFit/>
          </a:bodyPr>
          <a:lstStyle/>
          <a:p>
            <a:r>
              <a:rPr lang="zh-CN" altLang="en-US" sz="1400" dirty="0" smtClean="0"/>
              <a:t>半直营</a:t>
            </a:r>
            <a:endParaRPr lang="zh-CN" altLang="en-US" sz="1400" dirty="0"/>
          </a:p>
        </p:txBody>
      </p:sp>
      <p:sp>
        <p:nvSpPr>
          <p:cNvPr id="8" name="TextBox 7"/>
          <p:cNvSpPr txBox="1"/>
          <p:nvPr/>
        </p:nvSpPr>
        <p:spPr>
          <a:xfrm>
            <a:off x="3347865" y="2492896"/>
            <a:ext cx="2736303" cy="1200329"/>
          </a:xfrm>
          <a:prstGeom prst="rect">
            <a:avLst/>
          </a:prstGeom>
          <a:noFill/>
        </p:spPr>
        <p:txBody>
          <a:bodyPr wrap="square" rtlCol="0">
            <a:spAutoFit/>
          </a:bodyPr>
          <a:lstStyle/>
          <a:p>
            <a:pPr>
              <a:buFont typeface="Wingdings" pitchFamily="2" charset="2"/>
              <a:buChar char="l"/>
            </a:pPr>
            <a:r>
              <a:rPr lang="zh-CN" altLang="en-US" sz="1200" dirty="0" smtClean="0"/>
              <a:t>公司开直营店，负责直营店的盈亏；</a:t>
            </a:r>
            <a:endParaRPr lang="en-US" altLang="zh-CN" sz="1200" dirty="0" smtClean="0"/>
          </a:p>
          <a:p>
            <a:pPr>
              <a:buFont typeface="Wingdings" pitchFamily="2" charset="2"/>
              <a:buChar char="l"/>
            </a:pPr>
            <a:r>
              <a:rPr lang="zh-CN" altLang="en-US" sz="1200" dirty="0" smtClean="0"/>
              <a:t>养活一家店后， 才能开第二家店，扩张慢，周期长；</a:t>
            </a:r>
            <a:endParaRPr lang="en-US" altLang="zh-CN" sz="1200" dirty="0" smtClean="0"/>
          </a:p>
          <a:p>
            <a:pPr>
              <a:buFont typeface="Wingdings" pitchFamily="2" charset="2"/>
              <a:buChar char="l"/>
            </a:pPr>
            <a:r>
              <a:rPr lang="zh-CN" altLang="en-US" sz="1200" dirty="0" smtClean="0"/>
              <a:t>只能使用社会化仓储，配送时间超过一个小时；</a:t>
            </a:r>
            <a:endParaRPr lang="en-US" altLang="zh-CN" sz="1200" dirty="0" smtClean="0"/>
          </a:p>
          <a:p>
            <a:pPr>
              <a:buFont typeface="Wingdings" pitchFamily="2" charset="2"/>
              <a:buChar char="l"/>
            </a:pPr>
            <a:r>
              <a:rPr lang="zh-CN" altLang="en-US" sz="1200" dirty="0" smtClean="0"/>
              <a:t>无法直接面对用户</a:t>
            </a:r>
            <a:endParaRPr lang="zh-CN" altLang="en-US" sz="1200" dirty="0"/>
          </a:p>
        </p:txBody>
      </p:sp>
      <p:sp>
        <p:nvSpPr>
          <p:cNvPr id="9" name="TextBox 8"/>
          <p:cNvSpPr txBox="1"/>
          <p:nvPr/>
        </p:nvSpPr>
        <p:spPr>
          <a:xfrm>
            <a:off x="6371186" y="2420888"/>
            <a:ext cx="2556791" cy="1200329"/>
          </a:xfrm>
          <a:prstGeom prst="rect">
            <a:avLst/>
          </a:prstGeom>
          <a:noFill/>
        </p:spPr>
        <p:txBody>
          <a:bodyPr wrap="square" rtlCol="0">
            <a:spAutoFit/>
          </a:bodyPr>
          <a:lstStyle/>
          <a:p>
            <a:pPr>
              <a:buFont typeface="Wingdings" pitchFamily="2" charset="2"/>
              <a:buChar char="l"/>
            </a:pPr>
            <a:r>
              <a:rPr lang="zh-CN" altLang="en-US" sz="1200" dirty="0" smtClean="0"/>
              <a:t>为超市跑腿，实现不了个体价值；</a:t>
            </a:r>
            <a:endParaRPr lang="en-US" altLang="zh-CN" sz="1200" dirty="0" smtClean="0"/>
          </a:p>
          <a:p>
            <a:pPr>
              <a:buFont typeface="Wingdings" pitchFamily="2" charset="2"/>
              <a:buChar char="l"/>
            </a:pPr>
            <a:r>
              <a:rPr lang="zh-CN" altLang="en-US" sz="1200" dirty="0" smtClean="0"/>
              <a:t>以当地连锁超市为合作对象，选址受到限制；</a:t>
            </a:r>
            <a:endParaRPr lang="en-US" altLang="zh-CN" sz="1200" dirty="0" smtClean="0"/>
          </a:p>
          <a:p>
            <a:pPr>
              <a:buFont typeface="Wingdings" pitchFamily="2" charset="2"/>
              <a:buChar char="l"/>
            </a:pPr>
            <a:r>
              <a:rPr lang="zh-CN" altLang="en-US" sz="1200" dirty="0" smtClean="0"/>
              <a:t>配货、送货时间长，超过一个小时；</a:t>
            </a:r>
            <a:endParaRPr lang="en-US" altLang="zh-CN" sz="1200" dirty="0" smtClean="0"/>
          </a:p>
          <a:p>
            <a:pPr>
              <a:buFont typeface="Wingdings" pitchFamily="2" charset="2"/>
              <a:buChar char="l"/>
            </a:pPr>
            <a:r>
              <a:rPr lang="zh-CN" altLang="en-US" sz="1200" dirty="0" smtClean="0"/>
              <a:t>如社区</a:t>
            </a:r>
            <a:r>
              <a:rPr lang="en-US" altLang="zh-CN" sz="1200" dirty="0" smtClean="0"/>
              <a:t>001</a:t>
            </a:r>
            <a:r>
              <a:rPr lang="zh-CN" altLang="en-US" sz="1200" dirty="0" smtClean="0"/>
              <a:t>，</a:t>
            </a:r>
            <a:r>
              <a:rPr lang="en-US" altLang="zh-CN" sz="1200" dirty="0" smtClean="0"/>
              <a:t>DMALL</a:t>
            </a:r>
            <a:endParaRPr lang="zh-CN" altLang="en-US" sz="1200" dirty="0"/>
          </a:p>
        </p:txBody>
      </p:sp>
      <p:sp>
        <p:nvSpPr>
          <p:cNvPr id="10" name="TextBox 9"/>
          <p:cNvSpPr txBox="1"/>
          <p:nvPr/>
        </p:nvSpPr>
        <p:spPr>
          <a:xfrm>
            <a:off x="3419873" y="4509120"/>
            <a:ext cx="2736303" cy="1200329"/>
          </a:xfrm>
          <a:prstGeom prst="rect">
            <a:avLst/>
          </a:prstGeom>
          <a:noFill/>
        </p:spPr>
        <p:txBody>
          <a:bodyPr wrap="square" rtlCol="0">
            <a:spAutoFit/>
          </a:bodyPr>
          <a:lstStyle/>
          <a:p>
            <a:pPr>
              <a:buFont typeface="Wingdings" pitchFamily="2" charset="2"/>
              <a:buChar char="l"/>
            </a:pPr>
            <a:r>
              <a:rPr lang="zh-CN" altLang="en-US" sz="1200" dirty="0" smtClean="0"/>
              <a:t>需承担高额门面租金；</a:t>
            </a:r>
            <a:endParaRPr lang="en-US" altLang="zh-CN" sz="1200" dirty="0" smtClean="0"/>
          </a:p>
          <a:p>
            <a:pPr>
              <a:buFont typeface="Wingdings" pitchFamily="2" charset="2"/>
              <a:buChar char="l"/>
            </a:pPr>
            <a:r>
              <a:rPr lang="zh-CN" altLang="en-US" sz="1200" dirty="0" smtClean="0"/>
              <a:t>人力成本增加，需要足够人员管理店面并外出送货；</a:t>
            </a:r>
            <a:endParaRPr lang="en-US" altLang="zh-CN" sz="1200" dirty="0" smtClean="0"/>
          </a:p>
          <a:p>
            <a:pPr>
              <a:buFont typeface="Wingdings" pitchFamily="2" charset="2"/>
              <a:buChar char="l"/>
            </a:pPr>
            <a:r>
              <a:rPr lang="zh-CN" altLang="en-US" sz="1200" dirty="0" smtClean="0"/>
              <a:t>没有未来，实体店只是为平台服务，是平台在探索期过渡期的棋子；</a:t>
            </a:r>
            <a:endParaRPr lang="en-US" altLang="zh-CN" sz="1200" dirty="0" smtClean="0"/>
          </a:p>
          <a:p>
            <a:pPr>
              <a:buFont typeface="Wingdings" pitchFamily="2" charset="2"/>
              <a:buChar char="l"/>
            </a:pPr>
            <a:r>
              <a:rPr lang="zh-CN" altLang="en-US" sz="1200" dirty="0" smtClean="0"/>
              <a:t>如：爱鲜蜂，闪电购</a:t>
            </a:r>
            <a:endParaRPr lang="zh-CN" altLang="en-US" sz="1200" dirty="0"/>
          </a:p>
        </p:txBody>
      </p:sp>
      <p:sp>
        <p:nvSpPr>
          <p:cNvPr id="15" name="圆角矩形 14"/>
          <p:cNvSpPr/>
          <p:nvPr/>
        </p:nvSpPr>
        <p:spPr>
          <a:xfrm>
            <a:off x="3419873" y="4077072"/>
            <a:ext cx="1584176" cy="28803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TextBox 10"/>
          <p:cNvSpPr txBox="1"/>
          <p:nvPr/>
        </p:nvSpPr>
        <p:spPr>
          <a:xfrm>
            <a:off x="3419873" y="4077072"/>
            <a:ext cx="1620957" cy="307777"/>
          </a:xfrm>
          <a:prstGeom prst="rect">
            <a:avLst/>
          </a:prstGeom>
          <a:noFill/>
        </p:spPr>
        <p:txBody>
          <a:bodyPr wrap="none" rtlCol="0">
            <a:spAutoFit/>
          </a:bodyPr>
          <a:lstStyle/>
          <a:p>
            <a:r>
              <a:rPr lang="zh-CN" altLang="en-US" sz="1400" dirty="0" smtClean="0"/>
              <a:t>与实体便利店合作</a:t>
            </a:r>
            <a:endParaRPr lang="zh-CN" altLang="en-US" sz="1400" dirty="0"/>
          </a:p>
        </p:txBody>
      </p:sp>
      <p:pic>
        <p:nvPicPr>
          <p:cNvPr id="22" name="图片 21" descr="6810ead8fe87cab550e4171ee029572c.png"/>
          <p:cNvPicPr>
            <a:picLocks noChangeAspect="1"/>
          </p:cNvPicPr>
          <p:nvPr/>
        </p:nvPicPr>
        <p:blipFill>
          <a:blip r:embed="rId2" cstate="print"/>
          <a:stretch>
            <a:fillRect/>
          </a:stretch>
        </p:blipFill>
        <p:spPr>
          <a:xfrm rot="10800000">
            <a:off x="323529" y="2492896"/>
            <a:ext cx="2592288" cy="2592288"/>
          </a:xfrm>
          <a:prstGeom prst="ellipse">
            <a:avLst/>
          </a:prstGeom>
          <a:ln>
            <a:noFill/>
          </a:ln>
          <a:effectLst>
            <a:softEdge rad="112500"/>
          </a:effectLst>
        </p:spPr>
      </p:pic>
      <p:sp>
        <p:nvSpPr>
          <p:cNvPr id="23" name="TextBox 22"/>
          <p:cNvSpPr txBox="1"/>
          <p:nvPr/>
        </p:nvSpPr>
        <p:spPr>
          <a:xfrm>
            <a:off x="755577" y="3440033"/>
            <a:ext cx="646331" cy="276999"/>
          </a:xfrm>
          <a:prstGeom prst="rect">
            <a:avLst/>
          </a:prstGeom>
          <a:noFill/>
        </p:spPr>
        <p:txBody>
          <a:bodyPr wrap="none" rtlCol="0">
            <a:spAutoFit/>
          </a:bodyPr>
          <a:lstStyle/>
          <a:p>
            <a:r>
              <a:rPr lang="zh-CN" altLang="en-US" sz="1200" dirty="0" smtClean="0"/>
              <a:t>全直营</a:t>
            </a:r>
            <a:endParaRPr lang="zh-CN" altLang="en-US" sz="1200" dirty="0"/>
          </a:p>
        </p:txBody>
      </p:sp>
      <p:sp>
        <p:nvSpPr>
          <p:cNvPr id="24" name="TextBox 23"/>
          <p:cNvSpPr txBox="1"/>
          <p:nvPr/>
        </p:nvSpPr>
        <p:spPr>
          <a:xfrm>
            <a:off x="1763689" y="3409255"/>
            <a:ext cx="646331" cy="276999"/>
          </a:xfrm>
          <a:prstGeom prst="rect">
            <a:avLst/>
          </a:prstGeom>
          <a:noFill/>
        </p:spPr>
        <p:txBody>
          <a:bodyPr wrap="none" rtlCol="0">
            <a:spAutoFit/>
          </a:bodyPr>
          <a:lstStyle/>
          <a:p>
            <a:r>
              <a:rPr lang="zh-CN" altLang="en-US" sz="1200" dirty="0" smtClean="0"/>
              <a:t>半直营</a:t>
            </a:r>
            <a:endParaRPr lang="zh-CN" altLang="en-US" sz="1200" dirty="0"/>
          </a:p>
        </p:txBody>
      </p:sp>
      <p:sp>
        <p:nvSpPr>
          <p:cNvPr id="25" name="TextBox 24"/>
          <p:cNvSpPr txBox="1"/>
          <p:nvPr/>
        </p:nvSpPr>
        <p:spPr>
          <a:xfrm>
            <a:off x="971601" y="4232121"/>
            <a:ext cx="1415772" cy="276999"/>
          </a:xfrm>
          <a:prstGeom prst="rect">
            <a:avLst/>
          </a:prstGeom>
          <a:noFill/>
        </p:spPr>
        <p:txBody>
          <a:bodyPr wrap="none" rtlCol="0">
            <a:spAutoFit/>
          </a:bodyPr>
          <a:lstStyle/>
          <a:p>
            <a:r>
              <a:rPr lang="zh-CN" altLang="en-US" sz="1200" dirty="0" smtClean="0"/>
              <a:t>与实体便利店合作</a:t>
            </a:r>
            <a:endParaRPr lang="zh-CN" alt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1600" y="1412776"/>
            <a:ext cx="2646878" cy="461665"/>
          </a:xfrm>
          <a:prstGeom prst="rect">
            <a:avLst/>
          </a:prstGeom>
          <a:noFill/>
        </p:spPr>
        <p:txBody>
          <a:bodyPr wrap="none" rtlCol="0">
            <a:spAutoFit/>
          </a:bodyPr>
          <a:lstStyle/>
          <a:p>
            <a:r>
              <a:rPr lang="zh-CN" altLang="en-US" sz="2400" dirty="0" smtClean="0"/>
              <a:t>创业需求持续上升</a:t>
            </a:r>
            <a:endParaRPr lang="zh-CN" altLang="en-US" sz="2400" dirty="0"/>
          </a:p>
        </p:txBody>
      </p:sp>
      <p:sp>
        <p:nvSpPr>
          <p:cNvPr id="6" name="TextBox 5"/>
          <p:cNvSpPr txBox="1"/>
          <p:nvPr/>
        </p:nvSpPr>
        <p:spPr>
          <a:xfrm>
            <a:off x="611560" y="2708920"/>
            <a:ext cx="7252306" cy="1540037"/>
          </a:xfrm>
          <a:prstGeom prst="rect">
            <a:avLst/>
          </a:prstGeom>
          <a:noFill/>
        </p:spPr>
        <p:txBody>
          <a:bodyPr wrap="none" rtlCol="0">
            <a:spAutoFit/>
          </a:bodyPr>
          <a:lstStyle/>
          <a:p>
            <a:pPr marL="457200">
              <a:lnSpc>
                <a:spcPct val="120000"/>
              </a:lnSpc>
              <a:buFont typeface="+mj-lt"/>
              <a:buAutoNum type="arabicPeriod"/>
            </a:pPr>
            <a:r>
              <a:rPr lang="zh-CN" altLang="en-US" sz="2000" dirty="0" smtClean="0"/>
              <a:t>国家鼓励全民创业、返乡创业，掀起新一轮的创业高潮。</a:t>
            </a:r>
            <a:endParaRPr lang="en-US" altLang="zh-CN" sz="2000" dirty="0" smtClean="0"/>
          </a:p>
          <a:p>
            <a:pPr marL="457200">
              <a:lnSpc>
                <a:spcPct val="120000"/>
              </a:lnSpc>
              <a:buFont typeface="+mj-lt"/>
              <a:buAutoNum type="arabicPeriod"/>
            </a:pPr>
            <a:r>
              <a:rPr lang="zh-CN" altLang="en-US" sz="2000" dirty="0" smtClean="0"/>
              <a:t>房地产业和出口产业衰退，带来大量待创业入口。</a:t>
            </a:r>
            <a:endParaRPr lang="en-US" altLang="zh-CN" sz="2000" dirty="0" smtClean="0"/>
          </a:p>
          <a:p>
            <a:pPr marL="457200">
              <a:lnSpc>
                <a:spcPct val="120000"/>
              </a:lnSpc>
              <a:buFont typeface="+mj-lt"/>
              <a:buAutoNum type="arabicPeriod"/>
            </a:pPr>
            <a:r>
              <a:rPr lang="en-US" altLang="zh-CN" sz="2000" dirty="0" smtClean="0"/>
              <a:t>GDP</a:t>
            </a:r>
            <a:r>
              <a:rPr lang="zh-CN" altLang="en-US" sz="2000" dirty="0" smtClean="0"/>
              <a:t>增速放缓，新增工作岗位减少。</a:t>
            </a:r>
            <a:endParaRPr lang="en-US" altLang="zh-CN" sz="2000" dirty="0" smtClean="0"/>
          </a:p>
          <a:p>
            <a:pPr marL="457200">
              <a:lnSpc>
                <a:spcPct val="120000"/>
              </a:lnSpc>
              <a:buFont typeface="+mj-lt"/>
              <a:buAutoNum type="arabicPeriod"/>
            </a:pPr>
            <a:r>
              <a:rPr lang="zh-CN" altLang="en-US" sz="2000" dirty="0" smtClean="0"/>
              <a:t>移动互联网时代降低了创业门槛。</a:t>
            </a:r>
            <a:endParaRPr lang="zh-CN"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7996" y="1485364"/>
            <a:ext cx="1951175" cy="215444"/>
          </a:xfrm>
          <a:prstGeom prst="rect">
            <a:avLst/>
          </a:prstGeom>
          <a:noFill/>
        </p:spPr>
        <p:txBody>
          <a:bodyPr wrap="none" rtlCol="0">
            <a:spAutoFit/>
          </a:bodyPr>
          <a:lstStyle/>
          <a:p>
            <a:r>
              <a:rPr lang="en-US" altLang="zh-CN" sz="800" dirty="0" smtClean="0"/>
              <a:t>MT-O2O</a:t>
            </a:r>
            <a:r>
              <a:rPr lang="zh-CN" altLang="en-US" sz="800" dirty="0" smtClean="0"/>
              <a:t>云店通</a:t>
            </a:r>
            <a:r>
              <a:rPr lang="en-US" altLang="zh-CN" sz="800" dirty="0" smtClean="0"/>
              <a:t>·</a:t>
            </a:r>
            <a:r>
              <a:rPr lang="zh-CN" altLang="en-US" sz="800" dirty="0" smtClean="0"/>
              <a:t>实体店升级互联网</a:t>
            </a:r>
            <a:r>
              <a:rPr lang="en-US" altLang="zh-CN" sz="800" dirty="0" smtClean="0"/>
              <a:t>+</a:t>
            </a:r>
            <a:r>
              <a:rPr lang="zh-CN" altLang="en-US" sz="800" dirty="0" smtClean="0"/>
              <a:t>工具</a:t>
            </a:r>
            <a:endParaRPr lang="zh-CN" altLang="en-US" sz="800" dirty="0"/>
          </a:p>
        </p:txBody>
      </p:sp>
      <p:sp>
        <p:nvSpPr>
          <p:cNvPr id="4" name="TextBox 3"/>
          <p:cNvSpPr txBox="1"/>
          <p:nvPr/>
        </p:nvSpPr>
        <p:spPr>
          <a:xfrm>
            <a:off x="4067944" y="2276872"/>
            <a:ext cx="3816424" cy="2677656"/>
          </a:xfrm>
          <a:prstGeom prst="rect">
            <a:avLst/>
          </a:prstGeom>
          <a:noFill/>
        </p:spPr>
        <p:txBody>
          <a:bodyPr wrap="square" rtlCol="0">
            <a:spAutoFit/>
          </a:bodyPr>
          <a:lstStyle/>
          <a:p>
            <a:pPr>
              <a:lnSpc>
                <a:spcPct val="150000"/>
              </a:lnSpc>
            </a:pPr>
            <a:r>
              <a:rPr lang="zh-CN" altLang="en-US" sz="1400" dirty="0" smtClean="0"/>
              <a:t>        </a:t>
            </a:r>
            <a:r>
              <a:rPr lang="en-US" altLang="zh-CN" sz="1400" dirty="0" smtClean="0"/>
              <a:t>MT-O2O</a:t>
            </a:r>
            <a:r>
              <a:rPr lang="zh-CN" altLang="en-US" sz="1400" dirty="0" smtClean="0"/>
              <a:t>云店通是一个落地的互联网</a:t>
            </a:r>
            <a:r>
              <a:rPr lang="en-US" altLang="zh-CN" sz="1400" dirty="0" smtClean="0"/>
              <a:t>+</a:t>
            </a:r>
            <a:r>
              <a:rPr lang="zh-CN" altLang="en-US" sz="1400" dirty="0" smtClean="0"/>
              <a:t>创业项目。创业者可以利用这个平台，成为省、市、县总代理，也可以直接做店主。它整合了周边各类生活服务资源，为用户提供房屋出租、人才招聘、便民服务等各类生活服务，并实现极速送达。用户扫面机器上的二维码后，用手机下单，他们想要的任何东西都可以立即送到手上，将用户从传统商铺中解放出来。</a:t>
            </a:r>
            <a:endParaRPr lang="zh-CN" altLang="en-US" sz="1400" dirty="0"/>
          </a:p>
        </p:txBody>
      </p:sp>
      <p:pic>
        <p:nvPicPr>
          <p:cNvPr id="6" name="图片 5" descr="未标题-1.png"/>
          <p:cNvPicPr>
            <a:picLocks noChangeAspect="1"/>
          </p:cNvPicPr>
          <p:nvPr/>
        </p:nvPicPr>
        <p:blipFill>
          <a:blip r:embed="rId2" cstate="print"/>
          <a:stretch>
            <a:fillRect/>
          </a:stretch>
        </p:blipFill>
        <p:spPr>
          <a:xfrm>
            <a:off x="350912" y="936104"/>
            <a:ext cx="908720" cy="908720"/>
          </a:xfrm>
          <a:prstGeom prst="rect">
            <a:avLst/>
          </a:prstGeom>
        </p:spPr>
      </p:pic>
      <p:sp>
        <p:nvSpPr>
          <p:cNvPr id="7" name="TextBox 6"/>
          <p:cNvSpPr txBox="1"/>
          <p:nvPr/>
        </p:nvSpPr>
        <p:spPr>
          <a:xfrm>
            <a:off x="1187624" y="1025932"/>
            <a:ext cx="1620957" cy="523220"/>
          </a:xfrm>
          <a:prstGeom prst="rect">
            <a:avLst/>
          </a:prstGeom>
          <a:noFill/>
        </p:spPr>
        <p:txBody>
          <a:bodyPr wrap="none" rtlCol="0">
            <a:spAutoFit/>
          </a:bodyPr>
          <a:lstStyle/>
          <a:p>
            <a:r>
              <a:rPr lang="zh-CN" altLang="en-US" sz="2800" dirty="0" smtClean="0"/>
              <a:t>迈格云店</a:t>
            </a:r>
            <a:endParaRPr lang="zh-CN" altLang="en-US" sz="2800" dirty="0"/>
          </a:p>
        </p:txBody>
      </p:sp>
      <p:sp>
        <p:nvSpPr>
          <p:cNvPr id="8" name="TextBox 7"/>
          <p:cNvSpPr txBox="1"/>
          <p:nvPr/>
        </p:nvSpPr>
        <p:spPr>
          <a:xfrm>
            <a:off x="1101549" y="5888305"/>
            <a:ext cx="800219" cy="276999"/>
          </a:xfrm>
          <a:prstGeom prst="rect">
            <a:avLst/>
          </a:prstGeom>
          <a:noFill/>
        </p:spPr>
        <p:txBody>
          <a:bodyPr wrap="none" rtlCol="0">
            <a:spAutoFit/>
          </a:bodyPr>
          <a:lstStyle/>
          <a:p>
            <a:r>
              <a:rPr lang="zh-CN" altLang="en-US" sz="1200" dirty="0" smtClean="0"/>
              <a:t>房屋出租</a:t>
            </a:r>
            <a:endParaRPr lang="zh-CN" altLang="en-US" sz="1200" dirty="0"/>
          </a:p>
        </p:txBody>
      </p:sp>
      <p:sp>
        <p:nvSpPr>
          <p:cNvPr id="9" name="TextBox 8"/>
          <p:cNvSpPr txBox="1"/>
          <p:nvPr/>
        </p:nvSpPr>
        <p:spPr>
          <a:xfrm>
            <a:off x="2675823" y="5877272"/>
            <a:ext cx="800219" cy="276999"/>
          </a:xfrm>
          <a:prstGeom prst="rect">
            <a:avLst/>
          </a:prstGeom>
          <a:noFill/>
        </p:spPr>
        <p:txBody>
          <a:bodyPr wrap="none" rtlCol="0">
            <a:spAutoFit/>
          </a:bodyPr>
          <a:lstStyle/>
          <a:p>
            <a:r>
              <a:rPr lang="zh-CN" altLang="en-US" sz="1200" dirty="0" smtClean="0"/>
              <a:t>人才招聘</a:t>
            </a:r>
            <a:endParaRPr lang="zh-CN" altLang="en-US" sz="1200" dirty="0"/>
          </a:p>
        </p:txBody>
      </p:sp>
      <p:sp>
        <p:nvSpPr>
          <p:cNvPr id="10" name="TextBox 9"/>
          <p:cNvSpPr txBox="1"/>
          <p:nvPr/>
        </p:nvSpPr>
        <p:spPr>
          <a:xfrm>
            <a:off x="4427984" y="5877272"/>
            <a:ext cx="800219" cy="276999"/>
          </a:xfrm>
          <a:prstGeom prst="rect">
            <a:avLst/>
          </a:prstGeom>
          <a:noFill/>
        </p:spPr>
        <p:txBody>
          <a:bodyPr wrap="none" rtlCol="0">
            <a:spAutoFit/>
          </a:bodyPr>
          <a:lstStyle/>
          <a:p>
            <a:r>
              <a:rPr lang="zh-CN" altLang="en-US" sz="1200" dirty="0" smtClean="0"/>
              <a:t>便民缴费</a:t>
            </a:r>
            <a:endParaRPr lang="zh-CN" altLang="en-US" sz="1200" dirty="0"/>
          </a:p>
        </p:txBody>
      </p:sp>
      <p:sp>
        <p:nvSpPr>
          <p:cNvPr id="11" name="TextBox 10"/>
          <p:cNvSpPr txBox="1"/>
          <p:nvPr/>
        </p:nvSpPr>
        <p:spPr>
          <a:xfrm>
            <a:off x="5940152" y="5877272"/>
            <a:ext cx="800219" cy="276999"/>
          </a:xfrm>
          <a:prstGeom prst="rect">
            <a:avLst/>
          </a:prstGeom>
          <a:noFill/>
        </p:spPr>
        <p:txBody>
          <a:bodyPr wrap="none" rtlCol="0">
            <a:spAutoFit/>
          </a:bodyPr>
          <a:lstStyle/>
          <a:p>
            <a:r>
              <a:rPr lang="zh-CN" altLang="en-US" sz="1200" dirty="0" smtClean="0"/>
              <a:t>家政服务</a:t>
            </a:r>
            <a:endParaRPr lang="zh-CN" altLang="en-US" sz="1200" dirty="0"/>
          </a:p>
        </p:txBody>
      </p:sp>
      <p:sp>
        <p:nvSpPr>
          <p:cNvPr id="12" name="TextBox 11"/>
          <p:cNvSpPr txBox="1"/>
          <p:nvPr/>
        </p:nvSpPr>
        <p:spPr>
          <a:xfrm>
            <a:off x="7524328" y="5877272"/>
            <a:ext cx="800219" cy="276999"/>
          </a:xfrm>
          <a:prstGeom prst="rect">
            <a:avLst/>
          </a:prstGeom>
          <a:noFill/>
        </p:spPr>
        <p:txBody>
          <a:bodyPr wrap="none" rtlCol="0">
            <a:spAutoFit/>
          </a:bodyPr>
          <a:lstStyle/>
          <a:p>
            <a:r>
              <a:rPr lang="zh-CN" altLang="en-US" sz="1200" dirty="0" smtClean="0"/>
              <a:t>附近商家</a:t>
            </a:r>
            <a:endParaRPr lang="zh-CN" altLang="en-US" sz="1200" dirty="0"/>
          </a:p>
        </p:txBody>
      </p:sp>
      <p:pic>
        <p:nvPicPr>
          <p:cNvPr id="23" name="图片 22" descr="482fc7f416e9f9cb5ddddf2a4c9c8594.png"/>
          <p:cNvPicPr>
            <a:picLocks noChangeAspect="1"/>
          </p:cNvPicPr>
          <p:nvPr/>
        </p:nvPicPr>
        <p:blipFill>
          <a:blip r:embed="rId3" cstate="print"/>
          <a:stretch>
            <a:fillRect/>
          </a:stretch>
        </p:blipFill>
        <p:spPr>
          <a:xfrm>
            <a:off x="539552" y="5768643"/>
            <a:ext cx="648072" cy="540677"/>
          </a:xfrm>
          <a:prstGeom prst="rect">
            <a:avLst/>
          </a:prstGeom>
          <a:ln>
            <a:noFill/>
          </a:ln>
          <a:effectLst>
            <a:outerShdw blurRad="292100" dist="139700" dir="2700000" algn="tl" rotWithShape="0">
              <a:srgbClr val="333333">
                <a:alpha val="65000"/>
              </a:srgbClr>
            </a:outerShdw>
          </a:effectLst>
        </p:spPr>
      </p:pic>
      <p:pic>
        <p:nvPicPr>
          <p:cNvPr id="24" name="图片 23" descr="4e4bdd37f53d7ae62ffa3ecf0e9be20e.jpg"/>
          <p:cNvPicPr>
            <a:picLocks noChangeAspect="1"/>
          </p:cNvPicPr>
          <p:nvPr/>
        </p:nvPicPr>
        <p:blipFill>
          <a:blip r:embed="rId4" cstate="print"/>
          <a:stretch>
            <a:fillRect/>
          </a:stretch>
        </p:blipFill>
        <p:spPr>
          <a:xfrm>
            <a:off x="2267744" y="5820873"/>
            <a:ext cx="432048" cy="453524"/>
          </a:xfrm>
          <a:prstGeom prst="rect">
            <a:avLst/>
          </a:prstGeom>
          <a:ln>
            <a:noFill/>
          </a:ln>
          <a:effectLst>
            <a:softEdge rad="112500"/>
          </a:effectLst>
        </p:spPr>
      </p:pic>
      <p:pic>
        <p:nvPicPr>
          <p:cNvPr id="25" name="图片 24" descr="eba70aa008a0a98b81f78aee1918931b.png"/>
          <p:cNvPicPr>
            <a:picLocks noChangeAspect="1"/>
          </p:cNvPicPr>
          <p:nvPr/>
        </p:nvPicPr>
        <p:blipFill>
          <a:blip r:embed="rId5" cstate="print"/>
          <a:stretch>
            <a:fillRect/>
          </a:stretch>
        </p:blipFill>
        <p:spPr>
          <a:xfrm>
            <a:off x="3851920" y="5805264"/>
            <a:ext cx="633635" cy="559236"/>
          </a:xfrm>
          <a:prstGeom prst="rect">
            <a:avLst/>
          </a:prstGeom>
        </p:spPr>
      </p:pic>
      <p:pic>
        <p:nvPicPr>
          <p:cNvPr id="26" name="图片 25" descr="0c38f9639e6510b96f7b35dc86294c85.jpg"/>
          <p:cNvPicPr>
            <a:picLocks noChangeAspect="1"/>
          </p:cNvPicPr>
          <p:nvPr/>
        </p:nvPicPr>
        <p:blipFill>
          <a:blip r:embed="rId6" cstate="print"/>
          <a:stretch>
            <a:fillRect/>
          </a:stretch>
        </p:blipFill>
        <p:spPr>
          <a:xfrm>
            <a:off x="5508104" y="5805264"/>
            <a:ext cx="504056" cy="474199"/>
          </a:xfrm>
          <a:prstGeom prst="rect">
            <a:avLst/>
          </a:prstGeom>
        </p:spPr>
      </p:pic>
      <p:pic>
        <p:nvPicPr>
          <p:cNvPr id="28" name="图片 27" descr="bdb19a07ebe3189fd04cb7d5db677a5e.png"/>
          <p:cNvPicPr>
            <a:picLocks noChangeAspect="1"/>
          </p:cNvPicPr>
          <p:nvPr/>
        </p:nvPicPr>
        <p:blipFill>
          <a:blip r:embed="rId7" cstate="print"/>
          <a:stretch>
            <a:fillRect/>
          </a:stretch>
        </p:blipFill>
        <p:spPr>
          <a:xfrm>
            <a:off x="7164288" y="5805264"/>
            <a:ext cx="360040" cy="463400"/>
          </a:xfrm>
          <a:prstGeom prst="rect">
            <a:avLst/>
          </a:prstGeom>
          <a:ln>
            <a:noFill/>
          </a:ln>
          <a:effectLst>
            <a:outerShdw blurRad="292100" dist="139700" dir="2700000" algn="tl" rotWithShape="0">
              <a:srgbClr val="333333">
                <a:alpha val="65000"/>
              </a:srgbClr>
            </a:outerShdw>
          </a:effectLst>
        </p:spPr>
      </p:pic>
      <p:pic>
        <p:nvPicPr>
          <p:cNvPr id="31" name="图片 30" descr="图层-14.png"/>
          <p:cNvPicPr>
            <a:picLocks noChangeAspect="1"/>
          </p:cNvPicPr>
          <p:nvPr/>
        </p:nvPicPr>
        <p:blipFill>
          <a:blip r:embed="rId8" cstate="print"/>
          <a:stretch>
            <a:fillRect/>
          </a:stretch>
        </p:blipFill>
        <p:spPr>
          <a:xfrm>
            <a:off x="1385401" y="1916832"/>
            <a:ext cx="1288619" cy="3600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1769</TotalTime>
  <Words>2390</Words>
  <Application>Microsoft Office PowerPoint</Application>
  <PresentationFormat>全屏显示(4:3)</PresentationFormat>
  <Paragraphs>217</Paragraphs>
  <Slides>24</Slides>
  <Notes>1</Notes>
  <HiddenSlides>0</HiddenSlides>
  <MMClips>0</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Office 主题</vt:lpstr>
      <vt:lpstr>首届“迈格云店”MT-O2O云店通项目推介</vt:lpstr>
      <vt:lpstr>大众创业，零风险投资</vt:lpstr>
      <vt:lpstr>国家鼓励万民创业</vt:lpstr>
      <vt:lpstr>幻灯片 4</vt:lpstr>
      <vt:lpstr>传统O2O</vt:lpstr>
      <vt:lpstr>迈格云店</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《2016》首届“迈格云店”社区APP项目推介交流会</dc:title>
  <dc:creator>Administrator</dc:creator>
  <cp:lastModifiedBy>Administrator</cp:lastModifiedBy>
  <cp:revision>508</cp:revision>
  <dcterms:modified xsi:type="dcterms:W3CDTF">2021-02-18T02:22:41Z</dcterms:modified>
</cp:coreProperties>
</file>